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726" r:id="rId2"/>
    <p:sldId id="942" r:id="rId3"/>
    <p:sldId id="937" r:id="rId4"/>
    <p:sldId id="928" r:id="rId5"/>
    <p:sldId id="923" r:id="rId6"/>
    <p:sldId id="939" r:id="rId7"/>
    <p:sldId id="929" r:id="rId8"/>
    <p:sldId id="938" r:id="rId9"/>
    <p:sldId id="940" r:id="rId10"/>
    <p:sldId id="94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866"/>
    <a:srgbClr val="950E14"/>
    <a:srgbClr val="424CF9"/>
    <a:srgbClr val="2D3E50"/>
    <a:srgbClr val="898383"/>
    <a:srgbClr val="C3FCF8"/>
    <a:srgbClr val="767171"/>
    <a:srgbClr val="4C0000"/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78A0F-2FF6-4071-9BCA-B3CDA25E29AA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3397-98D2-4532-913E-44FB16BB4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2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7013" y="428625"/>
            <a:ext cx="11060113" cy="6223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585" y="3244643"/>
            <a:ext cx="7900670" cy="2654707"/>
          </a:xfrm>
          <a:prstGeom prst="rect">
            <a:avLst/>
          </a:prstGeom>
        </p:spPr>
        <p:txBody>
          <a:bodyPr lIns="91522" tIns="45761" rIns="91522" bIns="45761"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3ED6C-838F-71E4-5437-C6D573BD9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10D184-779B-FE7E-F33D-FF68DDF52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3A568-7E1C-124A-FC8B-272CD317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217D4-CDCD-BB1A-7714-D09DAC2AC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66B05-7360-959D-2EBB-7816D223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4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5A71F-AD03-0D44-16F2-08C32B42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DEA997-CEC2-CCD0-45B8-F7157D300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67149-97AC-5CD3-7ECF-4D554BDF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BB0A3-5FB5-7AAE-3D51-F796107D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775B7-FE12-C734-4FE0-08D0FE50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0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D289EB-DA05-7965-7DA3-4A7E0912F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E460CB-5506-EA3A-3DBE-601AA9C4D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DCEB4-0E2D-4EE1-2BE1-39F85E4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02411-AAF4-FBAA-F653-8E930B47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BB339-630E-8809-B1EC-9D5BC8FA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45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9DEEB23-F6E0-EB69-8509-C8CAB41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</p:spPr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195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61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09AEE-38DB-97CB-B083-313B0E09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ECDD3-02D4-7C5E-B7F7-8D2C4F3F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A9932-967C-E455-38AB-E2220BB9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C7EFA-FBAB-3CA1-1E88-FCE64061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0F2C07-C13C-6EA3-5045-A55DAA05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1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118DB-1050-2241-AE47-DE6A7F27A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BC9EA-3765-9563-26DD-4FF299507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B3508-4C79-2E9B-C504-F10CFF34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A6346-676B-4FF4-1A95-A62DEA3B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D4B0D-977E-2309-A8B4-3F4D3C1B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6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5A8E4-A55B-01CE-167F-8F710C09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E7945-0BC2-F9C0-8B79-787CFDBDA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C5684-9BA0-BCD6-1B99-839A42AD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D603A-270D-6DC5-7B70-4F57BDFA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7632C4-8C8F-B09A-E0FB-72A620AF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F7886D-32B4-66E8-E34F-92CA9335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9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F5F14-E063-9CD4-8B0A-80389642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41AE9-1E0D-6163-6641-153ABE089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38CC32-5A13-AF57-967A-2CF480C33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516A4-E98F-8458-B018-A348E0B65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3E4293-01D1-5E76-9654-2EAAF8D6C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8B4EC6-8F49-34D4-5F36-8212B4F6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30398-91D7-3AD5-1909-98E10E42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1B6CF6-FE83-E9C1-F1C7-047B8C79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5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5F52F-BDD9-D20C-F95C-D987BC2E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31C50-1F2D-8B10-F4E7-F7F27354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2108B1-D4A9-0D7F-0914-44F0A3F5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6231A-CEAA-BF28-9C65-57E79380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460E8B-EBFC-F287-CDFE-01BF8449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6CA0A7-67BD-60C8-170B-BA2E6031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147A4-4FFF-3804-61C8-A1A2850F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8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AF520-B114-F41D-6F24-5B0DAAE9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ACC8D-ECC6-E830-296D-74EADE3AA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967416-F4CD-58E6-4CC2-67D4204A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B19523-D513-6527-BAA0-E28343BA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76B388-E583-EBA6-8EEC-382F5B41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5C6A3-39F2-6748-F9B7-428FD203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4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2A57-B4F7-4261-61C9-4B7C4A3D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D9482E-E588-DA67-2EEA-53F66D2D1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6EFDB-5B05-7431-36CB-500D4AE93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4B5088-F5A9-671F-0454-76828D4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533D1-CE67-C5A8-1D04-39E3A6561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B0F7CD-DD15-A1F5-DF68-1B049B56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34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C3FCE3-54DD-7A6C-F78A-C80D3C54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A9F0A5-7ED3-7E1E-E732-59D4B2331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B7B8C-8E40-BEC6-E55C-860191C29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5F5A-809B-4DA0-877D-373885F8A236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22C98-B613-B5E9-F181-635ED5E63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EC83-9538-A8A3-CFE9-A8A3FBC80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8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hyperlink" Target="https://www.youtube.com/playlist?list=PL7OJBXEPc93m7BEv_YarJFyfM191D38R9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hyperlink" Target="https://codepen.io/bfintal/pen/zYzOGpZ" TargetMode="Externa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hyperlink" Target="https://cafe.daum.net/tntpolice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hyperlink" Target="https://www.miraeij.com/police/professor/main/60#CurriculumWrap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hyperlink" Target="https://open.kakao.com/o/gIFxCgJf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94C9ED-0D4B-F174-95B4-097D3C74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6102609"/>
            <a:ext cx="2124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3">
            <a:extLst>
              <a:ext uri="{FF2B5EF4-FFF2-40B4-BE49-F238E27FC236}">
                <a16:creationId xmlns:a16="http://schemas.microsoft.com/office/drawing/2014/main" id="{BB9C2C78-32BF-CDE0-CC6F-6383AE225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5980" y="1867366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58B5DB1A-7FD6-D2F7-F4AC-E81C4892B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5980" y="3518883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29774-C856-0EC7-E463-02C424DB8334}"/>
              </a:ext>
            </a:extLst>
          </p:cNvPr>
          <p:cNvSpPr txBox="1"/>
          <p:nvPr/>
        </p:nvSpPr>
        <p:spPr>
          <a:xfrm>
            <a:off x="1939925" y="1990144"/>
            <a:ext cx="8124260" cy="14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/>
              <a:t>장정훈 교수님 실무종합 런칭 </a:t>
            </a:r>
            <a:r>
              <a:rPr lang="en-US" altLang="ko-KR" sz="3600" b="1" dirty="0"/>
              <a:t>PR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웹페이지 기획안</a:t>
            </a:r>
          </a:p>
        </p:txBody>
      </p:sp>
    </p:spTree>
    <p:extLst>
      <p:ext uri="{BB962C8B-B14F-4D97-AF65-F5344CB8AC3E}">
        <p14:creationId xmlns:p14="http://schemas.microsoft.com/office/powerpoint/2010/main" val="3486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87">
            <a:extLst>
              <a:ext uri="{FF2B5EF4-FFF2-40B4-BE49-F238E27FC236}">
                <a16:creationId xmlns:a16="http://schemas.microsoft.com/office/drawing/2014/main" id="{D630E989-B0AE-0B94-132C-2E4F0AFEF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118728"/>
              </p:ext>
            </p:extLst>
          </p:nvPr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542252F-9057-5C96-26AB-56956CDB8060}"/>
              </a:ext>
            </a:extLst>
          </p:cNvPr>
          <p:cNvSpPr txBox="1"/>
          <p:nvPr/>
        </p:nvSpPr>
        <p:spPr>
          <a:xfrm>
            <a:off x="733944" y="898005"/>
            <a:ext cx="6939444" cy="2601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사은품 안내</a:t>
            </a:r>
            <a:r>
              <a:rPr lang="en-US" altLang="ko-KR" sz="1000" dirty="0"/>
              <a:t>: </a:t>
            </a:r>
            <a:br>
              <a:rPr lang="en-US" altLang="ko-KR" sz="1000" dirty="0"/>
            </a:br>
            <a:r>
              <a:rPr lang="en-US" altLang="ko-KR" sz="1000" dirty="0"/>
              <a:t>1</a:t>
            </a:r>
            <a:r>
              <a:rPr lang="ko-KR" altLang="en-US" sz="1000" dirty="0"/>
              <a:t>등</a:t>
            </a:r>
            <a:r>
              <a:rPr lang="en-US" altLang="ko-KR" sz="1000" dirty="0"/>
              <a:t>(2</a:t>
            </a:r>
            <a:r>
              <a:rPr lang="ko-KR" altLang="en-US" sz="1000" dirty="0"/>
              <a:t>명</a:t>
            </a:r>
            <a:r>
              <a:rPr lang="en-US" altLang="ko-KR" sz="1000" dirty="0"/>
              <a:t>): </a:t>
            </a:r>
            <a:r>
              <a:rPr lang="ko-KR" altLang="en-US" sz="1000" dirty="0"/>
              <a:t>스타벅스 </a:t>
            </a:r>
            <a:r>
              <a:rPr lang="en-US" altLang="ko-KR" sz="1000" dirty="0"/>
              <a:t>e</a:t>
            </a:r>
            <a:r>
              <a:rPr lang="ko-KR" altLang="en-US" sz="1000" dirty="0"/>
              <a:t>카드 </a:t>
            </a:r>
            <a:r>
              <a:rPr lang="en-US" altLang="ko-KR" sz="1000" dirty="0"/>
              <a:t>3</a:t>
            </a:r>
            <a:r>
              <a:rPr lang="ko-KR" altLang="en-US" sz="1000" dirty="0"/>
              <a:t>만원 교환권</a:t>
            </a:r>
            <a:br>
              <a:rPr lang="en-US" altLang="ko-KR" sz="1000" dirty="0"/>
            </a:br>
            <a:r>
              <a:rPr lang="en-US" altLang="ko-KR" sz="1000" dirty="0"/>
              <a:t>2</a:t>
            </a:r>
            <a:r>
              <a:rPr lang="ko-KR" altLang="en-US" sz="1000" dirty="0"/>
              <a:t>등</a:t>
            </a:r>
            <a:r>
              <a:rPr lang="en-US" altLang="ko-KR" sz="1000" dirty="0"/>
              <a:t>(3</a:t>
            </a:r>
            <a:r>
              <a:rPr lang="ko-KR" altLang="en-US" sz="1000" dirty="0"/>
              <a:t>명</a:t>
            </a:r>
            <a:r>
              <a:rPr lang="en-US" altLang="ko-KR" sz="1000" dirty="0"/>
              <a:t>): B.B.Q </a:t>
            </a:r>
            <a:r>
              <a:rPr lang="ko-KR" altLang="en-US" sz="1000" dirty="0"/>
              <a:t>치킨 쿠폰 </a:t>
            </a:r>
            <a:br>
              <a:rPr lang="en-US" altLang="ko-KR" sz="1000" dirty="0"/>
            </a:br>
            <a:r>
              <a:rPr lang="en-US" altLang="ko-KR" sz="1000" dirty="0"/>
              <a:t>3</a:t>
            </a:r>
            <a:r>
              <a:rPr lang="ko-KR" altLang="en-US" sz="1000" dirty="0"/>
              <a:t>등</a:t>
            </a:r>
            <a:r>
              <a:rPr lang="en-US" altLang="ko-KR" sz="1000" dirty="0"/>
              <a:t>(10</a:t>
            </a:r>
            <a:r>
              <a:rPr lang="ko-KR" altLang="en-US" sz="1000" dirty="0"/>
              <a:t>명</a:t>
            </a:r>
            <a:r>
              <a:rPr lang="en-US" altLang="ko-KR" sz="1000" dirty="0"/>
              <a:t>): </a:t>
            </a:r>
            <a:r>
              <a:rPr lang="ko-KR" altLang="en-US" sz="1000" dirty="0"/>
              <a:t>스타벅스 아메리카노 쿠폰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사은품은 내부 사정에 의해 변경될 수 있습니다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/>
              <a:t>2/16(</a:t>
            </a:r>
            <a:r>
              <a:rPr lang="ko-KR" altLang="en-US" sz="1000" dirty="0"/>
              <a:t>금</a:t>
            </a:r>
            <a:r>
              <a:rPr lang="en-US" altLang="ko-KR" sz="1000" dirty="0"/>
              <a:t>) 24</a:t>
            </a:r>
            <a:r>
              <a:rPr lang="ko-KR" altLang="en-US" sz="1000" dirty="0"/>
              <a:t>시까지 입력된 건에 한해 인정됩니다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사은품은 가입 시 입력하신 휴대폰 번호로 </a:t>
            </a:r>
            <a:r>
              <a:rPr lang="en-US" altLang="ko-KR" sz="1000" dirty="0"/>
              <a:t>2/29(</a:t>
            </a:r>
            <a:r>
              <a:rPr lang="ko-KR" altLang="en-US" sz="1000" dirty="0"/>
              <a:t>목</a:t>
            </a:r>
            <a:r>
              <a:rPr lang="en-US" altLang="ko-KR" sz="1000" dirty="0"/>
              <a:t>) </a:t>
            </a:r>
            <a:r>
              <a:rPr lang="ko-KR" altLang="en-US" sz="1000" dirty="0"/>
              <a:t>개별 문자 발송 예정입니다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타인을 비방하거나 욕설하는 내용이 작성된 경우 별도 통보 없이 삭제 처리됩니다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작성해주신 게시글은 마케팅 자료로 사용될 수 있습니다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타인의 게시글을 복사하여 입력하는 경우 지급 대상에서 제외 됩니다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본 이벤트는 조기 종료될 수 있습니다</a:t>
            </a:r>
            <a:r>
              <a:rPr lang="en-US" altLang="ko-KR" sz="1000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000B83-76A6-EABE-AA91-0407BF248875}"/>
              </a:ext>
            </a:extLst>
          </p:cNvPr>
          <p:cNvGrpSpPr/>
          <p:nvPr/>
        </p:nvGrpSpPr>
        <p:grpSpPr>
          <a:xfrm>
            <a:off x="802410" y="501026"/>
            <a:ext cx="2795429" cy="315323"/>
            <a:chOff x="2929236" y="546529"/>
            <a:chExt cx="3720716" cy="41969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A3C7370-F3F2-3408-F96C-C4296504F9C7}"/>
                </a:ext>
              </a:extLst>
            </p:cNvPr>
            <p:cNvSpPr/>
            <p:nvPr/>
          </p:nvSpPr>
          <p:spPr>
            <a:xfrm>
              <a:off x="2929236" y="546529"/>
              <a:ext cx="3720716" cy="419695"/>
            </a:xfrm>
            <a:prstGeom prst="roundRect">
              <a:avLst/>
            </a:prstGeom>
            <a:solidFill>
              <a:srgbClr val="950E14">
                <a:alpha val="6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79CF5-35B9-31C2-C0B1-09A111AA9CB9}"/>
                </a:ext>
              </a:extLst>
            </p:cNvPr>
            <p:cNvSpPr txBox="1"/>
            <p:nvPr/>
          </p:nvSpPr>
          <p:spPr>
            <a:xfrm>
              <a:off x="3915307" y="555963"/>
              <a:ext cx="1857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spc="-150" dirty="0" err="1">
                  <a:solidFill>
                    <a:schemeClr val="bg1"/>
                  </a:solidFill>
                </a:rPr>
                <a:t>기대평</a:t>
              </a:r>
              <a:r>
                <a:rPr lang="ko-KR" altLang="en-US" sz="1400" b="1" spc="-15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b="1" spc="-150" dirty="0">
                  <a:solidFill>
                    <a:schemeClr val="bg1"/>
                  </a:solidFill>
                </a:rPr>
                <a:t>EVENT </a:t>
              </a:r>
              <a:r>
                <a:rPr lang="ko-KR" altLang="en-US" sz="1400" b="1" spc="-150" dirty="0">
                  <a:solidFill>
                    <a:schemeClr val="bg1"/>
                  </a:solidFill>
                </a:rPr>
                <a:t>유의사항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E1E615-75A8-D460-9ED1-2325404F55FA}"/>
              </a:ext>
            </a:extLst>
          </p:cNvPr>
          <p:cNvSpPr/>
          <p:nvPr/>
        </p:nvSpPr>
        <p:spPr>
          <a:xfrm>
            <a:off x="273699" y="739351"/>
            <a:ext cx="8064137" cy="3164928"/>
          </a:xfrm>
          <a:prstGeom prst="rect">
            <a:avLst/>
          </a:prstGeom>
          <a:noFill/>
          <a:ln>
            <a:solidFill>
              <a:srgbClr val="950E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33F2C-BD38-3017-ADFC-B597D38E2E3A}"/>
              </a:ext>
            </a:extLst>
          </p:cNvPr>
          <p:cNvSpPr txBox="1"/>
          <p:nvPr/>
        </p:nvSpPr>
        <p:spPr>
          <a:xfrm>
            <a:off x="208800" y="4109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79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D1E34D5E-1634-A889-37A4-3260E439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9" y="727129"/>
            <a:ext cx="8712379" cy="42906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87FF74-3270-D4F5-717A-9498E2E28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9" y="5643381"/>
            <a:ext cx="9269732" cy="1065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DB52B3-C9D3-D1A1-40BE-C3BFBB5591B2}"/>
              </a:ext>
            </a:extLst>
          </p:cNvPr>
          <p:cNvSpPr txBox="1"/>
          <p:nvPr/>
        </p:nvSpPr>
        <p:spPr>
          <a:xfrm>
            <a:off x="211160" y="79074"/>
            <a:ext cx="142058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배너류</a:t>
            </a:r>
            <a:r>
              <a:rPr lang="ko-KR" altLang="en-US" b="1" dirty="0">
                <a:solidFill>
                  <a:schemeClr val="bg1"/>
                </a:solidFill>
              </a:rPr>
              <a:t> 요청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187935-5A60-9BC5-12FC-611672BD1CDB}"/>
              </a:ext>
            </a:extLst>
          </p:cNvPr>
          <p:cNvSpPr/>
          <p:nvPr/>
        </p:nvSpPr>
        <p:spPr>
          <a:xfrm>
            <a:off x="1914491" y="3851654"/>
            <a:ext cx="5535348" cy="6441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배너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E149F3C-47DD-CA33-A29E-CD9F7F9DDF27}"/>
              </a:ext>
            </a:extLst>
          </p:cNvPr>
          <p:cNvCxnSpPr/>
          <p:nvPr/>
        </p:nvCxnSpPr>
        <p:spPr>
          <a:xfrm>
            <a:off x="4406537" y="4371703"/>
            <a:ext cx="0" cy="1088571"/>
          </a:xfrm>
          <a:prstGeom prst="straightConnector1">
            <a:avLst/>
          </a:prstGeom>
          <a:ln>
            <a:solidFill>
              <a:srgbClr val="950E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ECA84C-BC37-AC15-8AFB-DD919A90C51D}"/>
              </a:ext>
            </a:extLst>
          </p:cNvPr>
          <p:cNvSpPr/>
          <p:nvPr/>
        </p:nvSpPr>
        <p:spPr>
          <a:xfrm>
            <a:off x="422907" y="5630648"/>
            <a:ext cx="9269732" cy="10787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415E0-6E05-E8BD-076B-9C69E862CB78}"/>
              </a:ext>
            </a:extLst>
          </p:cNvPr>
          <p:cNvSpPr txBox="1"/>
          <p:nvPr/>
        </p:nvSpPr>
        <p:spPr>
          <a:xfrm>
            <a:off x="3472699" y="5979793"/>
            <a:ext cx="5166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2025 </a:t>
            </a:r>
            <a:r>
              <a:rPr lang="ko-KR" altLang="en-US" sz="3200" b="1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실무종합 장정훈</a:t>
            </a:r>
            <a:endParaRPr lang="ko-KR" altLang="en-US" sz="3200" spc="3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AB7347-BB3A-B983-4A39-9140F3625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283"/>
          <a:stretch/>
        </p:blipFill>
        <p:spPr>
          <a:xfrm>
            <a:off x="8162291" y="5460274"/>
            <a:ext cx="1225136" cy="1249089"/>
          </a:xfrm>
          <a:prstGeom prst="rect">
            <a:avLst/>
          </a:prstGeom>
          <a:noFill/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ACF8A255-190E-77F9-12B6-C466C2B86E37}"/>
              </a:ext>
            </a:extLst>
          </p:cNvPr>
          <p:cNvGrpSpPr/>
          <p:nvPr/>
        </p:nvGrpSpPr>
        <p:grpSpPr>
          <a:xfrm>
            <a:off x="3472699" y="5684712"/>
            <a:ext cx="3977140" cy="370498"/>
            <a:chOff x="3204840" y="5665482"/>
            <a:chExt cx="3977140" cy="3704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BA3A58-2857-19DB-950F-795AC339B411}"/>
                </a:ext>
              </a:extLst>
            </p:cNvPr>
            <p:cNvSpPr txBox="1"/>
            <p:nvPr/>
          </p:nvSpPr>
          <p:spPr>
            <a:xfrm>
              <a:off x="5165659" y="5666648"/>
              <a:ext cx="2016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b="1" spc="300" dirty="0">
                  <a:blipFill>
                    <a:blip r:embed="rId6"/>
                    <a:stretch>
                      <a:fillRect/>
                    </a:stretch>
                  </a:blipFill>
                  <a:latin typeface="Cambria" panose="02040503050406030204" pitchFamily="18" charset="0"/>
                  <a:ea typeface="Cambria" panose="02040503050406030204" pitchFamily="18" charset="0"/>
                </a:rPr>
                <a:t>LAST</a:t>
              </a:r>
              <a:r>
                <a:rPr lang="ko-KR" altLang="en-US" b="1" spc="300" dirty="0">
                  <a:blipFill>
                    <a:blip r:embed="rId6"/>
                    <a:stretch>
                      <a:fillRect/>
                    </a:stretch>
                  </a:blip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altLang="ko-KR" b="1" spc="300" dirty="0">
                  <a:blipFill>
                    <a:blip r:embed="rId6"/>
                    <a:stretch>
                      <a:fillRect/>
                    </a:stretch>
                  </a:blipFill>
                  <a:latin typeface="Cambria" panose="02040503050406030204" pitchFamily="18" charset="0"/>
                  <a:ea typeface="Cambria" panose="02040503050406030204" pitchFamily="18" charset="0"/>
                </a:rPr>
                <a:t>PUZZLE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2C6D8-9F6D-71DA-02EA-790985343581}"/>
                </a:ext>
              </a:extLst>
            </p:cNvPr>
            <p:cNvSpPr txBox="1"/>
            <p:nvPr/>
          </p:nvSpPr>
          <p:spPr>
            <a:xfrm>
              <a:off x="3204840" y="5665482"/>
              <a:ext cx="205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b="1" spc="300" dirty="0">
                  <a:blipFill>
                    <a:blip r:embed="rId6"/>
                    <a:stretch>
                      <a:fillRect/>
                    </a:stretch>
                  </a:blipFill>
                  <a:latin typeface="Cambria" panose="02040503050406030204" pitchFamily="18" charset="0"/>
                  <a:ea typeface="Cambria" panose="02040503050406030204" pitchFamily="18" charset="0"/>
                </a:rPr>
                <a:t>FINALLY, THE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8AABDF-22BB-4FEB-9CF3-69DBE377D6E3}"/>
              </a:ext>
            </a:extLst>
          </p:cNvPr>
          <p:cNvGrpSpPr/>
          <p:nvPr/>
        </p:nvGrpSpPr>
        <p:grpSpPr>
          <a:xfrm>
            <a:off x="7404468" y="5757981"/>
            <a:ext cx="453810" cy="215445"/>
            <a:chOff x="7474018" y="2697195"/>
            <a:chExt cx="1294772" cy="286755"/>
          </a:xfrm>
          <a:solidFill>
            <a:schemeClr val="accent1">
              <a:lumMod val="75000"/>
            </a:schemeClr>
          </a:solidFill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3A17D12-5F66-B567-E8CA-629E89D0FFDE}"/>
                </a:ext>
              </a:extLst>
            </p:cNvPr>
            <p:cNvSpPr/>
            <p:nvPr/>
          </p:nvSpPr>
          <p:spPr>
            <a:xfrm>
              <a:off x="7474018" y="2703163"/>
              <a:ext cx="1294772" cy="276999"/>
            </a:xfrm>
            <a:prstGeom prst="roundRect">
              <a:avLst/>
            </a:prstGeom>
            <a:solidFill>
              <a:srgbClr val="950E1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588E42-2457-9A7B-C54E-D070BB597826}"/>
                </a:ext>
              </a:extLst>
            </p:cNvPr>
            <p:cNvSpPr txBox="1"/>
            <p:nvPr/>
          </p:nvSpPr>
          <p:spPr>
            <a:xfrm>
              <a:off x="7568054" y="2697195"/>
              <a:ext cx="1102640" cy="28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NEW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0DDA801-B049-6A6C-2897-E861E3A618A6}"/>
              </a:ext>
            </a:extLst>
          </p:cNvPr>
          <p:cNvGrpSpPr/>
          <p:nvPr/>
        </p:nvGrpSpPr>
        <p:grpSpPr>
          <a:xfrm>
            <a:off x="672589" y="5841293"/>
            <a:ext cx="2412019" cy="277000"/>
            <a:chOff x="7474018" y="2703163"/>
            <a:chExt cx="1294772" cy="27699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5F2A13-CC29-9D9B-5BB5-8470C866E273}"/>
                </a:ext>
              </a:extLst>
            </p:cNvPr>
            <p:cNvSpPr/>
            <p:nvPr/>
          </p:nvSpPr>
          <p:spPr>
            <a:xfrm>
              <a:off x="7474018" y="2703163"/>
              <a:ext cx="1294772" cy="276999"/>
            </a:xfrm>
            <a:prstGeom prst="roundRect">
              <a:avLst/>
            </a:prstGeom>
            <a:solidFill>
              <a:srgbClr val="22286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8F823-2EFF-6A6D-FE5C-8A4A507507D2}"/>
                </a:ext>
              </a:extLst>
            </p:cNvPr>
            <p:cNvSpPr txBox="1"/>
            <p:nvPr/>
          </p:nvSpPr>
          <p:spPr>
            <a:xfrm>
              <a:off x="7607607" y="2714705"/>
              <a:ext cx="1027600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</a:rPr>
                <a:t>2025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승진대비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NEW START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FA832CC-2FDF-8BBC-D1E4-A28E4BFD98FA}"/>
              </a:ext>
            </a:extLst>
          </p:cNvPr>
          <p:cNvGrpSpPr/>
          <p:nvPr/>
        </p:nvGrpSpPr>
        <p:grpSpPr>
          <a:xfrm>
            <a:off x="1907543" y="6221899"/>
            <a:ext cx="1177065" cy="277000"/>
            <a:chOff x="7474018" y="2703163"/>
            <a:chExt cx="1294772" cy="276999"/>
          </a:xfrm>
          <a:solidFill>
            <a:schemeClr val="accent1">
              <a:lumMod val="75000"/>
            </a:schemeClr>
          </a:solidFill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EA67C7A-DD94-5A9C-2398-BF0CD706835B}"/>
                </a:ext>
              </a:extLst>
            </p:cNvPr>
            <p:cNvSpPr/>
            <p:nvPr/>
          </p:nvSpPr>
          <p:spPr>
            <a:xfrm>
              <a:off x="7474018" y="2703163"/>
              <a:ext cx="1294772" cy="276999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B3949F-69FE-37FC-C550-3ADF26F08558}"/>
                </a:ext>
              </a:extLst>
            </p:cNvPr>
            <p:cNvSpPr txBox="1"/>
            <p:nvPr/>
          </p:nvSpPr>
          <p:spPr>
            <a:xfrm>
              <a:off x="7590472" y="2714705"/>
              <a:ext cx="1144737" cy="2539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err="1">
                  <a:solidFill>
                    <a:schemeClr val="bg1"/>
                  </a:solidFill>
                </a:rPr>
                <a:t>기대평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이벤트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710CC0E-C09F-AA1D-AA2B-E6BB3D122CC8}"/>
              </a:ext>
            </a:extLst>
          </p:cNvPr>
          <p:cNvGrpSpPr/>
          <p:nvPr/>
        </p:nvGrpSpPr>
        <p:grpSpPr>
          <a:xfrm>
            <a:off x="674861" y="6238369"/>
            <a:ext cx="1177065" cy="277000"/>
            <a:chOff x="7474018" y="2703163"/>
            <a:chExt cx="1294772" cy="276999"/>
          </a:xfrm>
          <a:solidFill>
            <a:schemeClr val="accent1">
              <a:lumMod val="75000"/>
            </a:schemeClr>
          </a:solidFill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560F1CC8-B47B-C285-F569-1E1C771F2486}"/>
                </a:ext>
              </a:extLst>
            </p:cNvPr>
            <p:cNvSpPr/>
            <p:nvPr/>
          </p:nvSpPr>
          <p:spPr>
            <a:xfrm>
              <a:off x="7474018" y="2703163"/>
              <a:ext cx="1294772" cy="276999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839BC1-0A12-DFC2-718B-E9E1F369D096}"/>
                </a:ext>
              </a:extLst>
            </p:cNvPr>
            <p:cNvSpPr txBox="1"/>
            <p:nvPr/>
          </p:nvSpPr>
          <p:spPr>
            <a:xfrm>
              <a:off x="7590472" y="2714705"/>
              <a:ext cx="1144737" cy="2539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커리큘럼 오픈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1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4C7BAD5-7F2E-9925-B419-90D20D542B13}"/>
              </a:ext>
            </a:extLst>
          </p:cNvPr>
          <p:cNvSpPr/>
          <p:nvPr/>
        </p:nvSpPr>
        <p:spPr>
          <a:xfrm>
            <a:off x="198994" y="577279"/>
            <a:ext cx="8945006" cy="5895365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B6FE74-D177-9DF8-EA4A-7A8BC236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4" y="577279"/>
            <a:ext cx="8954530" cy="56686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21C11F-1E5D-FDA3-902B-A4571992B7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895"/>
          <a:stretch/>
        </p:blipFill>
        <p:spPr>
          <a:xfrm>
            <a:off x="2226692" y="804039"/>
            <a:ext cx="4922012" cy="5668605"/>
          </a:xfrm>
          <a:prstGeom prst="rect">
            <a:avLst/>
          </a:prstGeom>
          <a:noFill/>
        </p:spPr>
      </p:pic>
      <p:graphicFrame>
        <p:nvGraphicFramePr>
          <p:cNvPr id="10" name="Group 87">
            <a:extLst>
              <a:ext uri="{FF2B5EF4-FFF2-40B4-BE49-F238E27FC236}">
                <a16:creationId xmlns:a16="http://schemas.microsoft.com/office/drawing/2014/main" id="{D768E5D5-BF64-A809-0896-7C8E94473291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1F98BF05-5E5C-0319-CFAE-A78E462CB7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4"/>
          <a:stretch/>
        </p:blipFill>
        <p:spPr>
          <a:xfrm>
            <a:off x="520351" y="831994"/>
            <a:ext cx="1639082" cy="519401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258B955-CA26-6591-F00B-AABB725D66AC}"/>
              </a:ext>
            </a:extLst>
          </p:cNvPr>
          <p:cNvCxnSpPr>
            <a:cxnSpLocks/>
          </p:cNvCxnSpPr>
          <p:nvPr/>
        </p:nvCxnSpPr>
        <p:spPr>
          <a:xfrm>
            <a:off x="189470" y="6269473"/>
            <a:ext cx="2645749" cy="0"/>
          </a:xfrm>
          <a:prstGeom prst="line">
            <a:avLst/>
          </a:prstGeom>
          <a:ln>
            <a:solidFill>
              <a:srgbClr val="424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E22C1B-7E86-ADEE-69E4-FAE61F49D6E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742058" y="6269473"/>
            <a:ext cx="2401942" cy="0"/>
          </a:xfrm>
          <a:prstGeom prst="line">
            <a:avLst/>
          </a:prstGeom>
          <a:ln>
            <a:solidFill>
              <a:srgbClr val="424C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B1D7DF-5FE7-C861-33B0-44D90476C221}"/>
              </a:ext>
            </a:extLst>
          </p:cNvPr>
          <p:cNvSpPr txBox="1"/>
          <p:nvPr/>
        </p:nvSpPr>
        <p:spPr>
          <a:xfrm>
            <a:off x="2835219" y="6115584"/>
            <a:ext cx="3906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2025</a:t>
            </a:r>
            <a:r>
              <a:rPr lang="en-US" altLang="ko-KR" sz="1400" dirty="0">
                <a:solidFill>
                  <a:srgbClr val="424CF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424CF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승진 시험 대비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실무종합</a:t>
            </a:r>
            <a:r>
              <a:rPr lang="ko-KR" altLang="en-US" sz="1400" dirty="0">
                <a:solidFill>
                  <a:srgbClr val="424CF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424CF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NEW</a:t>
            </a:r>
            <a:r>
              <a:rPr lang="ko-KR" altLang="en-US" sz="1400" dirty="0">
                <a:solidFill>
                  <a:srgbClr val="424CF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START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C077E9-E524-7CE1-2153-453A644C3660}"/>
              </a:ext>
            </a:extLst>
          </p:cNvPr>
          <p:cNvSpPr/>
          <p:nvPr/>
        </p:nvSpPr>
        <p:spPr>
          <a:xfrm>
            <a:off x="189470" y="529795"/>
            <a:ext cx="8954530" cy="594284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A70C4E0-05C8-8905-2705-D4A4C5DC88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3" t="509" r="2734" b="2626"/>
          <a:stretch/>
        </p:blipFill>
        <p:spPr>
          <a:xfrm>
            <a:off x="9474881" y="1891499"/>
            <a:ext cx="2621325" cy="1379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E1EBA0-BF6F-52D7-D93D-F2D9D39455D7}"/>
              </a:ext>
            </a:extLst>
          </p:cNvPr>
          <p:cNvSpPr txBox="1"/>
          <p:nvPr/>
        </p:nvSpPr>
        <p:spPr>
          <a:xfrm>
            <a:off x="9474881" y="3315175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레퍼런스 참고 부탁드리며</a:t>
            </a:r>
            <a:r>
              <a:rPr lang="en-US" altLang="ko-KR" sz="1200" dirty="0"/>
              <a:t>,</a:t>
            </a:r>
          </a:p>
          <a:p>
            <a:r>
              <a:rPr lang="ko-KR" altLang="en-US" sz="1200" u="sng" dirty="0"/>
              <a:t>넣어드린 컨셉</a:t>
            </a:r>
            <a:r>
              <a:rPr lang="en-US" altLang="ko-KR" sz="1200" u="sng" dirty="0"/>
              <a:t>&amp;</a:t>
            </a:r>
            <a:r>
              <a:rPr lang="ko-KR" altLang="en-US" sz="1200" u="sng" dirty="0"/>
              <a:t>느낌 그대로</a:t>
            </a:r>
            <a:endParaRPr lang="en-US" altLang="ko-KR" sz="1200" u="sng" dirty="0"/>
          </a:p>
          <a:p>
            <a:r>
              <a:rPr lang="ko-KR" altLang="en-US" sz="1200" dirty="0"/>
              <a:t>작업 부탁드립니다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02AF7-D97B-C699-FB1D-033D22FC64B0}"/>
              </a:ext>
            </a:extLst>
          </p:cNvPr>
          <p:cNvSpPr txBox="1"/>
          <p:nvPr/>
        </p:nvSpPr>
        <p:spPr>
          <a:xfrm>
            <a:off x="5499692" y="2648670"/>
            <a:ext cx="201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b="1" spc="300" dirty="0">
                <a:blipFill>
                  <a:blip r:embed="rId7"/>
                  <a:stretch>
                    <a:fillRect/>
                  </a:stretch>
                </a:blipFill>
                <a:latin typeface="Cambria" panose="02040503050406030204" pitchFamily="18" charset="0"/>
                <a:ea typeface="Cambria" panose="02040503050406030204" pitchFamily="18" charset="0"/>
              </a:rPr>
              <a:t>LAST</a:t>
            </a:r>
            <a:r>
              <a:rPr lang="ko-KR" altLang="en-US" b="1" spc="300" dirty="0">
                <a:blipFill>
                  <a:blip r:embed="rId7"/>
                  <a:stretch>
                    <a:fillRect/>
                  </a:stretch>
                </a:blip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b="1" spc="300" dirty="0">
                <a:blipFill>
                  <a:blip r:embed="rId7"/>
                  <a:stretch>
                    <a:fillRect/>
                  </a:stretch>
                </a:blipFill>
                <a:latin typeface="Cambria" panose="02040503050406030204" pitchFamily="18" charset="0"/>
                <a:ea typeface="Cambria" panose="02040503050406030204" pitchFamily="18" charset="0"/>
              </a:rPr>
              <a:t>PUZZLE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E866B-BC37-146C-B895-806BA05F2E47}"/>
              </a:ext>
            </a:extLst>
          </p:cNvPr>
          <p:cNvSpPr txBox="1"/>
          <p:nvPr/>
        </p:nvSpPr>
        <p:spPr>
          <a:xfrm>
            <a:off x="2262979" y="2648670"/>
            <a:ext cx="205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b="1" spc="300" dirty="0">
                <a:blipFill>
                  <a:blip r:embed="rId7"/>
                  <a:stretch>
                    <a:fillRect/>
                  </a:stretch>
                </a:blipFill>
                <a:latin typeface="Cambria" panose="02040503050406030204" pitchFamily="18" charset="0"/>
                <a:ea typeface="Cambria" panose="02040503050406030204" pitchFamily="18" charset="0"/>
              </a:rPr>
              <a:t>FINALLY, THE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65F7B-7FBE-945B-D895-F2490A117EE0}"/>
              </a:ext>
            </a:extLst>
          </p:cNvPr>
          <p:cNvSpPr txBox="1"/>
          <p:nvPr/>
        </p:nvSpPr>
        <p:spPr>
          <a:xfrm>
            <a:off x="3920233" y="4924766"/>
            <a:ext cx="46686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spc="300" dirty="0">
                <a:blipFill dpi="0" rotWithShape="1">
                  <a:blip r:embed="rId8"/>
                  <a:srcRect/>
                  <a:tile tx="0" ty="0" sx="100000" sy="100000" flip="none" algn="tl"/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격이 다른 시작</a:t>
            </a:r>
            <a:endParaRPr lang="ko-KR" altLang="en-US" sz="4400" spc="300" dirty="0">
              <a:blipFill dpi="0" rotWithShape="1">
                <a:blip r:embed="rId8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421084-B68E-D392-5EC0-2038F9E3FA2C}"/>
              </a:ext>
            </a:extLst>
          </p:cNvPr>
          <p:cNvSpPr txBox="1"/>
          <p:nvPr/>
        </p:nvSpPr>
        <p:spPr>
          <a:xfrm>
            <a:off x="2117546" y="4267667"/>
            <a:ext cx="51878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spc="300" dirty="0">
                <a:blipFill dpi="0" rotWithShape="1">
                  <a:blip r:embed="rId8"/>
                  <a:srcRect/>
                  <a:tile tx="0" ty="0" sx="100000" sy="100000" flip="none" algn="tl"/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실무종합 장정훈</a:t>
            </a:r>
            <a:endParaRPr lang="ko-KR" altLang="en-US" sz="4400" spc="300" dirty="0">
              <a:blipFill dpi="0" rotWithShape="1">
                <a:blip r:embed="rId8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717E8-F13F-F22B-6D3B-0E08CBE38497}"/>
              </a:ext>
            </a:extLst>
          </p:cNvPr>
          <p:cNvSpPr txBox="1"/>
          <p:nvPr/>
        </p:nvSpPr>
        <p:spPr>
          <a:xfrm>
            <a:off x="1095270" y="18087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70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19DF89-9A34-A420-976D-B328DDF40590}"/>
              </a:ext>
            </a:extLst>
          </p:cNvPr>
          <p:cNvSpPr txBox="1"/>
          <p:nvPr/>
        </p:nvSpPr>
        <p:spPr>
          <a:xfrm rot="20303399">
            <a:off x="-1040871" y="447128"/>
            <a:ext cx="752677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gradFill>
                  <a:gsLst>
                    <a:gs pos="0">
                      <a:srgbClr val="F7F7F7"/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69000">
                      <a:schemeClr val="accent3">
                        <a:lumMod val="30000"/>
                        <a:lumOff val="70000"/>
                        <a:alpha val="74000"/>
                      </a:schemeClr>
                    </a:gs>
                  </a:gsLst>
                  <a:lin ang="2700000" scaled="1"/>
                </a:gradFill>
                <a:latin typeface="Mongolian Baiti" panose="03000500000000000000" pitchFamily="66" charset="0"/>
                <a:ea typeface="Cambria Math" panose="02040503050406030204" pitchFamily="18" charset="0"/>
                <a:cs typeface="Mongolian Baiti" panose="03000500000000000000" pitchFamily="66" charset="0"/>
              </a:rPr>
              <a:t>NEW</a:t>
            </a:r>
            <a:endParaRPr lang="ko-KR" altLang="en-US" sz="16600" dirty="0">
              <a:gradFill>
                <a:gsLst>
                  <a:gs pos="0">
                    <a:srgbClr val="F7F7F7"/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69000">
                    <a:schemeClr val="accent3">
                      <a:lumMod val="30000"/>
                      <a:lumOff val="70000"/>
                      <a:alpha val="74000"/>
                    </a:schemeClr>
                  </a:gs>
                </a:gsLst>
                <a:lin ang="2700000" scaled="1"/>
              </a:gra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B42BE-38E7-FA21-C16D-58231F37FFC8}"/>
              </a:ext>
            </a:extLst>
          </p:cNvPr>
          <p:cNvSpPr txBox="1"/>
          <p:nvPr/>
        </p:nvSpPr>
        <p:spPr>
          <a:xfrm>
            <a:off x="2128590" y="1900275"/>
            <a:ext cx="5436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/>
              <a:t>수험생 선택 압도적 </a:t>
            </a:r>
            <a:r>
              <a:rPr lang="en-US" altLang="ko-KR" sz="2000" b="1" spc="-150" dirty="0"/>
              <a:t>1</a:t>
            </a:r>
            <a:r>
              <a:rPr lang="ko-KR" altLang="en-US" sz="2000" b="1" spc="-150" dirty="0"/>
              <a:t>위</a:t>
            </a:r>
            <a:r>
              <a:rPr lang="en-US" altLang="ko-KR" sz="2000" b="1" spc="-150" dirty="0"/>
              <a:t>*</a:t>
            </a:r>
          </a:p>
          <a:p>
            <a:pPr algn="ctr"/>
            <a:r>
              <a:rPr lang="en-US" altLang="ko-KR" sz="2000" b="1" spc="-150" dirty="0"/>
              <a:t>‘</a:t>
            </a:r>
            <a:r>
              <a:rPr lang="ko-KR" altLang="en-US" sz="2000" b="1" spc="-150" dirty="0"/>
              <a:t>장</a:t>
            </a:r>
            <a:r>
              <a:rPr lang="en-US" altLang="ko-KR" sz="2000" b="1" spc="-150" dirty="0"/>
              <a:t>.</a:t>
            </a:r>
            <a:r>
              <a:rPr lang="ko-KR" altLang="en-US" sz="2000" b="1" spc="-150" dirty="0"/>
              <a:t>정</a:t>
            </a:r>
            <a:r>
              <a:rPr lang="en-US" altLang="ko-KR" sz="2000" b="1" spc="-150" dirty="0"/>
              <a:t>.</a:t>
            </a:r>
            <a:r>
              <a:rPr lang="ko-KR" altLang="en-US" sz="2000" b="1" spc="-150" dirty="0"/>
              <a:t>훈</a:t>
            </a:r>
            <a:r>
              <a:rPr lang="en-US" altLang="ko-KR" sz="2000" b="1" spc="-150" dirty="0"/>
              <a:t>’</a:t>
            </a:r>
            <a:r>
              <a:rPr lang="en-US" altLang="ko-KR" sz="2000" spc="-150" dirty="0"/>
              <a:t> </a:t>
            </a:r>
            <a:r>
              <a:rPr lang="ko-KR" altLang="en-US" sz="2000" spc="-150" dirty="0"/>
              <a:t>세 글자로 결과가 증명해 주니까</a:t>
            </a:r>
            <a:r>
              <a:rPr lang="en-US" altLang="ko-KR" sz="2000" spc="-150" dirty="0"/>
              <a:t>.</a:t>
            </a:r>
          </a:p>
          <a:p>
            <a:pPr algn="ctr"/>
            <a:r>
              <a:rPr lang="en-US" altLang="ko-KR" sz="2000" b="1" spc="-150" dirty="0">
                <a:solidFill>
                  <a:srgbClr val="950E14"/>
                </a:solidFill>
              </a:rPr>
              <a:t>‘</a:t>
            </a:r>
            <a:r>
              <a:rPr lang="ko-KR" altLang="en-US" sz="2000" b="1" spc="-150" dirty="0">
                <a:solidFill>
                  <a:srgbClr val="950E14"/>
                </a:solidFill>
              </a:rPr>
              <a:t>장정훈 실무종합</a:t>
            </a:r>
            <a:r>
              <a:rPr lang="en-US" altLang="ko-KR" sz="2000" b="1" spc="-150" dirty="0">
                <a:solidFill>
                  <a:srgbClr val="950E14"/>
                </a:solidFill>
              </a:rPr>
              <a:t>’</a:t>
            </a:r>
            <a:r>
              <a:rPr lang="ko-KR" altLang="en-US" sz="2000" b="1" spc="-150" dirty="0">
                <a:solidFill>
                  <a:srgbClr val="950E14"/>
                </a:solidFill>
              </a:rPr>
              <a:t>으로 시작해야 하는 이유입니다</a:t>
            </a:r>
            <a:r>
              <a:rPr lang="en-US" altLang="ko-KR" sz="2000" b="1" spc="-150" dirty="0">
                <a:solidFill>
                  <a:srgbClr val="950E14"/>
                </a:solidFill>
              </a:rPr>
              <a:t>.</a:t>
            </a:r>
            <a:r>
              <a:rPr lang="ko-KR" altLang="en-US" sz="2000" b="1" spc="-150" dirty="0">
                <a:solidFill>
                  <a:srgbClr val="950E14"/>
                </a:solidFill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A6C20B-7730-3BDE-3450-F071BAF3D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885" y="2699008"/>
            <a:ext cx="2273468" cy="225414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1E098838-5676-011D-69F8-5AC7F6A5EAC5}"/>
              </a:ext>
            </a:extLst>
          </p:cNvPr>
          <p:cNvGrpSpPr/>
          <p:nvPr/>
        </p:nvGrpSpPr>
        <p:grpSpPr>
          <a:xfrm>
            <a:off x="921559" y="3023690"/>
            <a:ext cx="2468778" cy="1537451"/>
            <a:chOff x="2661337" y="2648197"/>
            <a:chExt cx="2514600" cy="193661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3AFDE0C-A8BD-E074-D724-B7FE19DA2F74}"/>
                </a:ext>
              </a:extLst>
            </p:cNvPr>
            <p:cNvSpPr/>
            <p:nvPr/>
          </p:nvSpPr>
          <p:spPr>
            <a:xfrm>
              <a:off x="2661337" y="2648197"/>
              <a:ext cx="2514600" cy="19366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173957-B566-CD73-A230-8948EBCA0B05}"/>
                </a:ext>
              </a:extLst>
            </p:cNvPr>
            <p:cNvSpPr txBox="1"/>
            <p:nvPr/>
          </p:nvSpPr>
          <p:spPr>
            <a:xfrm>
              <a:off x="3175655" y="2690582"/>
              <a:ext cx="1366831" cy="35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950E14"/>
                  </a:solidFill>
                </a:rPr>
                <a:t>★★★★★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0A76D6-0E23-4B9D-6C67-14A130032AF3}"/>
              </a:ext>
            </a:extLst>
          </p:cNvPr>
          <p:cNvGrpSpPr/>
          <p:nvPr/>
        </p:nvGrpSpPr>
        <p:grpSpPr>
          <a:xfrm>
            <a:off x="3595196" y="3024251"/>
            <a:ext cx="2468778" cy="1537451"/>
            <a:chOff x="2661337" y="2648197"/>
            <a:chExt cx="2514600" cy="193661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40651D2-2BD8-8BFD-3658-D68214C8B6E7}"/>
                </a:ext>
              </a:extLst>
            </p:cNvPr>
            <p:cNvSpPr/>
            <p:nvPr/>
          </p:nvSpPr>
          <p:spPr>
            <a:xfrm>
              <a:off x="2661337" y="2648197"/>
              <a:ext cx="2514600" cy="19366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C4DCE-BF78-38EE-0154-92A4DEBFEA66}"/>
                </a:ext>
              </a:extLst>
            </p:cNvPr>
            <p:cNvSpPr txBox="1"/>
            <p:nvPr/>
          </p:nvSpPr>
          <p:spPr>
            <a:xfrm>
              <a:off x="3175655" y="2690582"/>
              <a:ext cx="1366831" cy="35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</a:rPr>
                <a:t>★★★★★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FB9A03C-7556-6EF0-5F9A-C455706BB418}"/>
              </a:ext>
            </a:extLst>
          </p:cNvPr>
          <p:cNvSpPr txBox="1"/>
          <p:nvPr/>
        </p:nvSpPr>
        <p:spPr>
          <a:xfrm>
            <a:off x="800444" y="3370786"/>
            <a:ext cx="2729763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 i="0">
                <a:solidFill>
                  <a:srgbClr val="333333"/>
                </a:solidFill>
                <a:effectLst/>
                <a:latin typeface="AppleSDGothicNeo-Regular"/>
              </a:defRPr>
            </a:lvl1pPr>
          </a:lstStyle>
          <a:p>
            <a:r>
              <a:rPr lang="ko-KR" altLang="en-US" sz="1050" b="1" dirty="0"/>
              <a:t>실무 덕분에 </a:t>
            </a:r>
            <a:r>
              <a:rPr lang="ko-KR" altLang="en-US" sz="1050" b="1" dirty="0" err="1"/>
              <a:t>경장셤</a:t>
            </a:r>
            <a:r>
              <a:rPr lang="ko-KR" altLang="en-US" sz="1050" b="1" dirty="0"/>
              <a:t> 합격했습니다 </a:t>
            </a:r>
            <a:r>
              <a:rPr lang="en-US" altLang="ko-KR" sz="1050" b="1" dirty="0"/>
              <a:t>^^ </a:t>
            </a:r>
          </a:p>
          <a:p>
            <a:r>
              <a:rPr lang="ko-KR" altLang="en-US" sz="1050" b="1" dirty="0"/>
              <a:t>실무는 만점 받았습니다</a:t>
            </a:r>
            <a:r>
              <a:rPr lang="en-US" altLang="ko-KR" sz="1050" b="1" dirty="0"/>
              <a:t>!!</a:t>
            </a:r>
          </a:p>
          <a:p>
            <a:r>
              <a:rPr lang="ko-KR" altLang="en-US" sz="1050" dirty="0"/>
              <a:t>실무는 양이 너무 많아서</a:t>
            </a:r>
          </a:p>
          <a:p>
            <a:r>
              <a:rPr lang="ko-KR" altLang="en-US" sz="1050" dirty="0"/>
              <a:t>실무종합문제집 </a:t>
            </a:r>
            <a:r>
              <a:rPr lang="en-US" altLang="ko-KR" sz="1050" dirty="0"/>
              <a:t>+ </a:t>
            </a:r>
            <a:r>
              <a:rPr lang="ko-KR" altLang="en-US" sz="1050" dirty="0"/>
              <a:t>복습 </a:t>
            </a:r>
            <a:r>
              <a:rPr lang="en-US" altLang="ko-KR" sz="1050" dirty="0"/>
              <a:t>ox </a:t>
            </a:r>
            <a:r>
              <a:rPr lang="ko-KR" altLang="en-US" sz="1050" dirty="0"/>
              <a:t>만</a:t>
            </a:r>
            <a:endParaRPr lang="en-US" altLang="ko-KR" sz="1050" dirty="0"/>
          </a:p>
          <a:p>
            <a:r>
              <a:rPr lang="ko-KR" altLang="en-US" sz="1050" dirty="0"/>
              <a:t>질릴 데로 봤는데</a:t>
            </a:r>
            <a:endParaRPr lang="en-US" altLang="ko-KR" sz="1050" dirty="0"/>
          </a:p>
          <a:p>
            <a:r>
              <a:rPr lang="ko-KR" altLang="en-US" sz="1050" dirty="0"/>
              <a:t>이번 셤엔 충분했던 것 같습니다</a:t>
            </a:r>
            <a:r>
              <a:rPr lang="en-US" altLang="ko-KR" sz="1050" dirty="0"/>
              <a:t>^^</a:t>
            </a:r>
          </a:p>
          <a:p>
            <a:r>
              <a:rPr lang="ko-KR" altLang="en-US" sz="1050" dirty="0" err="1"/>
              <a:t>장정훈쌤</a:t>
            </a:r>
            <a:r>
              <a:rPr lang="ko-KR" altLang="en-US" sz="1050" dirty="0"/>
              <a:t> 다시한번 감사드립니다</a:t>
            </a:r>
            <a:r>
              <a:rPr lang="en-US" altLang="ko-KR" sz="1050" dirty="0"/>
              <a:t>~~!!</a:t>
            </a:r>
            <a:endParaRPr lang="ko-KR" altLang="en-US" sz="105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836FDF-4304-B91B-B0D1-7715E861F308}"/>
              </a:ext>
            </a:extLst>
          </p:cNvPr>
          <p:cNvSpPr txBox="1"/>
          <p:nvPr/>
        </p:nvSpPr>
        <p:spPr>
          <a:xfrm>
            <a:off x="3604816" y="3423762"/>
            <a:ext cx="244953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AppleSDGothicNeo-Regular"/>
              </a:rPr>
              <a:t>짱쌤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 감사합니다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AppleSDGothicNeo-Regular"/>
              </a:rPr>
              <a:t>^^ 2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AppleSDGothicNeo-Regular"/>
              </a:rPr>
              <a:t>개틀렸습니다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AppleSDGothicNeo-Regular"/>
              </a:rPr>
              <a:t>!!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덕분에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올해 경위 승진할 것 같네요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AppleSDGothicNeo-Regular"/>
              </a:rPr>
              <a:t>.</a:t>
            </a:r>
            <a:br>
              <a:rPr lang="ko-KR" altLang="en-US" sz="1050" b="1" dirty="0"/>
            </a:br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여러가지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실무종합 자료들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AppleSDGothicNeo-Regular"/>
              </a:rPr>
              <a:t>,</a:t>
            </a:r>
            <a:endParaRPr lang="en-US" altLang="ko-KR" sz="1050" b="1" dirty="0">
              <a:solidFill>
                <a:srgbClr val="333333"/>
              </a:solidFill>
              <a:latin typeface="AppleSDGothicNeo-Regular"/>
            </a:endParaRPr>
          </a:p>
          <a:p>
            <a:pPr algn="ctr"/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특히 유튜브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AppleSDGothicNeo-Regular"/>
              </a:rPr>
              <a:t>1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일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AppleSDGothicNeo-Regular"/>
              </a:rPr>
              <a:t>1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제 및 </a:t>
            </a:r>
            <a:r>
              <a:rPr lang="ko-KR" altLang="en-US" sz="1050" b="1" i="0" dirty="0" err="1">
                <a:solidFill>
                  <a:srgbClr val="333333"/>
                </a:solidFill>
                <a:effectLst/>
                <a:latin typeface="AppleSDGothicNeo-Regular"/>
              </a:rPr>
              <a:t>톡방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 복습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AppleSDGothicNeo-Regular"/>
              </a:rPr>
              <a:t>ox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굉장히 많은 도움이 됐습니다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AppleSDGothicNeo-Regular"/>
              </a:rPr>
              <a:t>.</a:t>
            </a:r>
            <a:br>
              <a:rPr lang="ko-KR" altLang="en-US" sz="1050" b="1" dirty="0"/>
            </a:br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너무너무 감사하다는 말씀드립니다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AppleSDGothicNeo-Regular"/>
              </a:rPr>
              <a:t>!!</a:t>
            </a:r>
            <a:endParaRPr lang="ko-KR" altLang="en-US" sz="105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4C68C5-107D-F042-296D-3750E2301FFC}"/>
              </a:ext>
            </a:extLst>
          </p:cNvPr>
          <p:cNvGrpSpPr/>
          <p:nvPr/>
        </p:nvGrpSpPr>
        <p:grpSpPr>
          <a:xfrm>
            <a:off x="6268833" y="3009100"/>
            <a:ext cx="2468778" cy="1537451"/>
            <a:chOff x="2661337" y="2648197"/>
            <a:chExt cx="2514600" cy="193661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4A7F4E8-A548-E888-FBFE-41851F0B44D7}"/>
                </a:ext>
              </a:extLst>
            </p:cNvPr>
            <p:cNvSpPr/>
            <p:nvPr/>
          </p:nvSpPr>
          <p:spPr>
            <a:xfrm>
              <a:off x="2661337" y="2648197"/>
              <a:ext cx="2514600" cy="19366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C2B96F-0767-8CD3-627A-6EE1B640E3C4}"/>
                </a:ext>
              </a:extLst>
            </p:cNvPr>
            <p:cNvSpPr txBox="1"/>
            <p:nvPr/>
          </p:nvSpPr>
          <p:spPr>
            <a:xfrm>
              <a:off x="3175655" y="2690582"/>
              <a:ext cx="1366831" cy="35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</a:rPr>
                <a:t>★★★★★</a:t>
              </a: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CBAB9D9-9F94-A8A1-069F-40263CA14718}"/>
              </a:ext>
            </a:extLst>
          </p:cNvPr>
          <p:cNvSpPr txBox="1"/>
          <p:nvPr/>
        </p:nvSpPr>
        <p:spPr>
          <a:xfrm>
            <a:off x="6238743" y="3370786"/>
            <a:ext cx="2556913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채용때도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AppleSDGothicNeo-Regular"/>
              </a:rPr>
              <a:t>95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점 선물을 주시더니</a:t>
            </a:r>
          </a:p>
          <a:p>
            <a:pPr algn="ctr"/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실무종합 만점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AppleSDGothicNeo-Regular"/>
              </a:rPr>
              <a:t>!!</a:t>
            </a:r>
          </a:p>
          <a:p>
            <a:pPr algn="ctr"/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이번에 합격하게 되었습니다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AppleSDGothicNeo-Regular"/>
              </a:rPr>
              <a:t>^^</a:t>
            </a:r>
          </a:p>
          <a:p>
            <a:pPr algn="ctr"/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교수님 실무종합 기출문제</a:t>
            </a:r>
            <a:endParaRPr lang="en-US" altLang="ko-KR" sz="1050" b="1" i="0" dirty="0">
              <a:solidFill>
                <a:srgbClr val="333333"/>
              </a:solidFill>
              <a:effectLst/>
              <a:latin typeface="AppleSDGothicNeo-Regular"/>
            </a:endParaRPr>
          </a:p>
          <a:p>
            <a:pPr algn="ctr"/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반복 또 반복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AppleSDGothicNeo-Regular"/>
              </a:rPr>
              <a:t>+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자꾸 틀리는 곳</a:t>
            </a:r>
            <a:endParaRPr lang="en-US" altLang="ko-KR" sz="1050" b="0" i="0" dirty="0">
              <a:solidFill>
                <a:srgbClr val="333333"/>
              </a:solidFill>
              <a:effectLst/>
              <a:latin typeface="AppleSDGothicNeo-Regular"/>
            </a:endParaRPr>
          </a:p>
          <a:p>
            <a:pPr algn="ctr"/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화이트로 빈칸 작성 후 반복반복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AppleSDGothicNeo-Regular"/>
              </a:rPr>
              <a:t>!!</a:t>
            </a:r>
          </a:p>
          <a:p>
            <a:pPr algn="ctr"/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약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AppleSDGothicNeo-Regular"/>
              </a:rPr>
              <a:t>50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회독 이상은 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AppleSDGothicNeo-Regular"/>
              </a:rPr>
              <a:t>한거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AppleSDGothicNeo-Regular"/>
              </a:rPr>
              <a:t> 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AppleSDGothicNeo-Regular"/>
              </a:rPr>
              <a:t>같습니다ㅎㅎ</a:t>
            </a:r>
            <a:endParaRPr lang="en-US" altLang="ko-KR" sz="1050" dirty="0">
              <a:solidFill>
                <a:srgbClr val="333333"/>
              </a:solidFill>
              <a:latin typeface="AppleSDGothicNeo-Regular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B0BBAD-4D6B-0CDA-6A0E-529EFD395C0C}"/>
              </a:ext>
            </a:extLst>
          </p:cNvPr>
          <p:cNvGrpSpPr/>
          <p:nvPr/>
        </p:nvGrpSpPr>
        <p:grpSpPr>
          <a:xfrm>
            <a:off x="931628" y="4653152"/>
            <a:ext cx="2468778" cy="1537451"/>
            <a:chOff x="2661337" y="2648197"/>
            <a:chExt cx="2514600" cy="193661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E87B43-C851-E63D-75D1-03F9B9D625BD}"/>
                </a:ext>
              </a:extLst>
            </p:cNvPr>
            <p:cNvSpPr/>
            <p:nvPr/>
          </p:nvSpPr>
          <p:spPr>
            <a:xfrm>
              <a:off x="2661337" y="2648197"/>
              <a:ext cx="2514600" cy="19366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F3F17F-E259-DED4-5DD1-C5BE5F840C04}"/>
                </a:ext>
              </a:extLst>
            </p:cNvPr>
            <p:cNvSpPr txBox="1"/>
            <p:nvPr/>
          </p:nvSpPr>
          <p:spPr>
            <a:xfrm>
              <a:off x="3175655" y="2690582"/>
              <a:ext cx="1366831" cy="35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</a:rPr>
                <a:t>★★★★★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1C7FD9-E483-CDF9-76FF-3B9D1E72079D}"/>
              </a:ext>
            </a:extLst>
          </p:cNvPr>
          <p:cNvGrpSpPr/>
          <p:nvPr/>
        </p:nvGrpSpPr>
        <p:grpSpPr>
          <a:xfrm>
            <a:off x="3587174" y="4654748"/>
            <a:ext cx="2468778" cy="1537451"/>
            <a:chOff x="2661337" y="2648197"/>
            <a:chExt cx="2514600" cy="193661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A4F2BF-3565-3223-DE91-EB803C8F192F}"/>
                </a:ext>
              </a:extLst>
            </p:cNvPr>
            <p:cNvSpPr/>
            <p:nvPr/>
          </p:nvSpPr>
          <p:spPr>
            <a:xfrm>
              <a:off x="2661337" y="2648197"/>
              <a:ext cx="2514600" cy="19366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9F64AC-51E5-24C0-7EFC-6BBD540A6B7F}"/>
                </a:ext>
              </a:extLst>
            </p:cNvPr>
            <p:cNvSpPr txBox="1"/>
            <p:nvPr/>
          </p:nvSpPr>
          <p:spPr>
            <a:xfrm>
              <a:off x="3175655" y="2690582"/>
              <a:ext cx="1366831" cy="35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</a:rPr>
                <a:t>★★★★★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6971E4-D0CD-89C9-7D94-E913ED22A725}"/>
              </a:ext>
            </a:extLst>
          </p:cNvPr>
          <p:cNvGrpSpPr/>
          <p:nvPr/>
        </p:nvGrpSpPr>
        <p:grpSpPr>
          <a:xfrm>
            <a:off x="6263150" y="4654748"/>
            <a:ext cx="2458415" cy="1537451"/>
            <a:chOff x="2671891" y="2648197"/>
            <a:chExt cx="2504045" cy="193661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2AB6EB7-0D73-879B-F44C-C5734DA5FE8A}"/>
                </a:ext>
              </a:extLst>
            </p:cNvPr>
            <p:cNvSpPr/>
            <p:nvPr/>
          </p:nvSpPr>
          <p:spPr>
            <a:xfrm>
              <a:off x="2671891" y="2648197"/>
              <a:ext cx="2504045" cy="19366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FE4D27-8FC0-870E-AD91-65C2A76000BE}"/>
                </a:ext>
              </a:extLst>
            </p:cNvPr>
            <p:cNvSpPr txBox="1"/>
            <p:nvPr/>
          </p:nvSpPr>
          <p:spPr>
            <a:xfrm>
              <a:off x="3175655" y="2690582"/>
              <a:ext cx="1366831" cy="35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</a:rPr>
                <a:t>★★★★★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045486-7AD2-6D4E-7FC9-EF70E21E0090}"/>
              </a:ext>
            </a:extLst>
          </p:cNvPr>
          <p:cNvSpPr txBox="1"/>
          <p:nvPr/>
        </p:nvSpPr>
        <p:spPr>
          <a:xfrm>
            <a:off x="877692" y="4986491"/>
            <a:ext cx="2556512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틀리게 나올 만한 부분</a:t>
            </a:r>
            <a:r>
              <a:rPr lang="ko-KR" altLang="en-US" sz="1050" i="0" dirty="0">
                <a:solidFill>
                  <a:srgbClr val="333333"/>
                </a:solidFill>
                <a:effectLst/>
                <a:latin typeface="AppleSDGothicNeo-Regular"/>
              </a:rPr>
              <a:t>을 </a:t>
            </a:r>
            <a:endParaRPr lang="en-US" altLang="ko-KR" sz="1050" i="0" dirty="0">
              <a:solidFill>
                <a:srgbClr val="333333"/>
              </a:solidFill>
              <a:effectLst/>
              <a:latin typeface="AppleSDGothicNeo-Regular"/>
            </a:endParaRPr>
          </a:p>
          <a:p>
            <a:pPr algn="ctr"/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장정훈 선생님</a:t>
            </a:r>
            <a:r>
              <a:rPr lang="ko-KR" altLang="en-US" sz="1050" i="0" dirty="0">
                <a:solidFill>
                  <a:srgbClr val="333333"/>
                </a:solidFill>
                <a:effectLst/>
                <a:latin typeface="AppleSDGothicNeo-Regular"/>
              </a:rPr>
              <a:t>께서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대부분 문제로 </a:t>
            </a:r>
            <a:endParaRPr lang="en-US" altLang="ko-KR" sz="1050" b="1" i="0" dirty="0">
              <a:solidFill>
                <a:srgbClr val="333333"/>
              </a:solidFill>
              <a:effectLst/>
              <a:latin typeface="AppleSDGothicNeo-Regular"/>
            </a:endParaRPr>
          </a:p>
          <a:p>
            <a:pPr algn="ctr"/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출제해 주셔서</a:t>
            </a:r>
            <a:r>
              <a:rPr lang="ko-KR" altLang="en-US" sz="1050" i="0" dirty="0">
                <a:solidFill>
                  <a:srgbClr val="333333"/>
                </a:solidFill>
                <a:effectLst/>
                <a:latin typeface="AppleSDGothicNeo-Regular"/>
              </a:rPr>
              <a:t> 이번 시험에서</a:t>
            </a:r>
            <a:endParaRPr lang="en-US" altLang="ko-KR" sz="1050" i="0" dirty="0">
              <a:solidFill>
                <a:srgbClr val="333333"/>
              </a:solidFill>
              <a:effectLst/>
              <a:latin typeface="AppleSDGothicNeo-Regular"/>
            </a:endParaRPr>
          </a:p>
          <a:p>
            <a:pPr algn="ctr"/>
            <a:r>
              <a:rPr lang="ko-KR" altLang="en-US" sz="1050" i="0" dirty="0">
                <a:solidFill>
                  <a:srgbClr val="333333"/>
                </a:solidFill>
                <a:effectLst/>
                <a:latin typeface="AppleSDGothicNeo-Regular"/>
              </a:rPr>
              <a:t>헷갈리는 것도 소거법으로</a:t>
            </a:r>
            <a:endParaRPr lang="en-US" altLang="ko-KR" sz="1050" i="0" dirty="0">
              <a:solidFill>
                <a:srgbClr val="333333"/>
              </a:solidFill>
              <a:effectLst/>
              <a:latin typeface="AppleSDGothicNeo-Regular"/>
            </a:endParaRPr>
          </a:p>
          <a:p>
            <a:pPr algn="ctr"/>
            <a:r>
              <a:rPr lang="ko-KR" altLang="en-US" sz="1050" i="0" dirty="0">
                <a:solidFill>
                  <a:srgbClr val="333333"/>
                </a:solidFill>
                <a:effectLst/>
                <a:latin typeface="AppleSDGothicNeo-Regular"/>
              </a:rPr>
              <a:t>풀 수 있었습니다</a:t>
            </a:r>
            <a:r>
              <a:rPr lang="en-US" altLang="ko-KR" sz="1050" i="0" dirty="0">
                <a:solidFill>
                  <a:srgbClr val="333333"/>
                </a:solidFill>
                <a:effectLst/>
                <a:latin typeface="AppleSDGothicNeo-Regular"/>
              </a:rPr>
              <a:t>.</a:t>
            </a:r>
          </a:p>
          <a:p>
            <a:pPr algn="ctr"/>
            <a:r>
              <a:rPr lang="ko-KR" altLang="en-US" sz="1050" b="1" i="0" dirty="0" err="1">
                <a:solidFill>
                  <a:srgbClr val="333333"/>
                </a:solidFill>
                <a:effectLst/>
                <a:latin typeface="AppleSDGothicNeo-Regular"/>
              </a:rPr>
              <a:t>장쌤을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 믿으신다면</a:t>
            </a:r>
            <a:r>
              <a:rPr lang="ko-KR" altLang="en-US" sz="1050" i="0" dirty="0">
                <a:solidFill>
                  <a:srgbClr val="333333"/>
                </a:solidFill>
                <a:effectLst/>
                <a:latin typeface="AppleSDGothicNeo-Regular"/>
              </a:rPr>
              <a:t>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점수 오르는 건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AppleSDGothicNeo-Regular"/>
              </a:rPr>
              <a:t>100%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AppleSDGothicNeo-Regular"/>
              </a:rPr>
              <a:t>보장</a:t>
            </a:r>
            <a:r>
              <a:rPr lang="ko-KR" altLang="en-US" sz="1050" i="0" dirty="0">
                <a:solidFill>
                  <a:srgbClr val="333333"/>
                </a:solidFill>
                <a:effectLst/>
                <a:latin typeface="AppleSDGothicNeo-Regular"/>
              </a:rPr>
              <a:t>할 수 있을 것입니다</a:t>
            </a:r>
            <a:r>
              <a:rPr lang="en-US" altLang="ko-KR" sz="1050" i="0" dirty="0">
                <a:solidFill>
                  <a:srgbClr val="333333"/>
                </a:solidFill>
                <a:effectLst/>
                <a:latin typeface="AppleSDGothicNeo-Regular"/>
              </a:rPr>
              <a:t>.</a:t>
            </a:r>
            <a:endParaRPr lang="ko-KR" alt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69A16C-2D99-3668-8483-04B1B82094CB}"/>
              </a:ext>
            </a:extLst>
          </p:cNvPr>
          <p:cNvSpPr txBox="1"/>
          <p:nvPr/>
        </p:nvSpPr>
        <p:spPr>
          <a:xfrm>
            <a:off x="6444099" y="5130074"/>
            <a:ext cx="214619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100" i="0">
                <a:solidFill>
                  <a:srgbClr val="333333"/>
                </a:solidFill>
                <a:effectLst/>
                <a:latin typeface="AppleSDGothicNeo-Regular"/>
              </a:defRPr>
            </a:lvl1pPr>
          </a:lstStyle>
          <a:p>
            <a:r>
              <a:rPr lang="ko-KR" altLang="en-US" sz="1050" dirty="0"/>
              <a:t>여기저기 강의를 다 들어보고 </a:t>
            </a:r>
            <a:endParaRPr lang="en-US" altLang="ko-KR" sz="1050" dirty="0"/>
          </a:p>
          <a:p>
            <a:r>
              <a:rPr lang="ko-KR" altLang="en-US" sz="1050" dirty="0"/>
              <a:t>시험을 봐 봤지만</a:t>
            </a:r>
            <a:endParaRPr lang="en-US" altLang="ko-KR" sz="1050" dirty="0"/>
          </a:p>
          <a:p>
            <a:r>
              <a:rPr lang="ko-KR" altLang="en-US" sz="1050" dirty="0"/>
              <a:t> </a:t>
            </a:r>
            <a:r>
              <a:rPr lang="ko-KR" altLang="en-US" sz="1050" b="1" dirty="0"/>
              <a:t>장정훈 교수님의 범위만 해도 </a:t>
            </a:r>
            <a:endParaRPr lang="en-US" altLang="ko-KR" sz="1050" b="1" dirty="0"/>
          </a:p>
          <a:p>
            <a:r>
              <a:rPr lang="ko-KR" altLang="en-US" sz="1050" b="1" dirty="0"/>
              <a:t>크게 문제없고 오히려 다른 곳 </a:t>
            </a:r>
            <a:endParaRPr lang="en-US" altLang="ko-KR" sz="1050" b="1" dirty="0"/>
          </a:p>
          <a:p>
            <a:r>
              <a:rPr lang="ko-KR" altLang="en-US" sz="1050" b="1" dirty="0"/>
              <a:t>강의보다 훨씬 좋은 것 같습니다</a:t>
            </a:r>
            <a:r>
              <a:rPr lang="en-US" altLang="ko-KR" sz="1050" b="1" dirty="0"/>
              <a:t>.</a:t>
            </a:r>
            <a:endParaRPr lang="ko-KR" altLang="en-US" sz="105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5A3DC3-A5C8-C3D0-B13A-AB8485C9C26C}"/>
              </a:ext>
            </a:extLst>
          </p:cNvPr>
          <p:cNvSpPr txBox="1"/>
          <p:nvPr/>
        </p:nvSpPr>
        <p:spPr>
          <a:xfrm>
            <a:off x="3651918" y="5131324"/>
            <a:ext cx="2348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 i="0">
                <a:solidFill>
                  <a:srgbClr val="333333"/>
                </a:solidFill>
                <a:effectLst/>
                <a:latin typeface="AppleSDGothicNeo-Regular"/>
              </a:defRPr>
            </a:lvl1pPr>
          </a:lstStyle>
          <a:p>
            <a:r>
              <a:rPr lang="ko-KR" altLang="en-US" sz="1050" dirty="0"/>
              <a:t>실무종합 </a:t>
            </a:r>
            <a:r>
              <a:rPr lang="en-US" altLang="ko-KR" sz="1050" dirty="0"/>
              <a:t>1</a:t>
            </a:r>
            <a:r>
              <a:rPr lang="ko-KR" altLang="en-US" sz="1050" dirty="0"/>
              <a:t>개 틀렸네요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마지막에 </a:t>
            </a:r>
            <a:r>
              <a:rPr lang="ko-KR" altLang="en-US" sz="1050" b="1" dirty="0"/>
              <a:t>장정훈 쌤 </a:t>
            </a:r>
            <a:endParaRPr lang="en-US" altLang="ko-KR" sz="1050" b="1" dirty="0"/>
          </a:p>
          <a:p>
            <a:r>
              <a:rPr lang="ko-KR" altLang="en-US" sz="1050" b="1" dirty="0" err="1"/>
              <a:t>네친구</a:t>
            </a:r>
            <a:r>
              <a:rPr lang="ko-KR" altLang="en-US" sz="1050" b="1" dirty="0"/>
              <a:t> 강의까지 활용한 </a:t>
            </a:r>
            <a:r>
              <a:rPr lang="ko-KR" altLang="en-US" sz="1050" b="1" dirty="0" err="1"/>
              <a:t>결과</a:t>
            </a:r>
            <a:r>
              <a:rPr lang="ko-KR" altLang="en-US" sz="1050" dirty="0" err="1"/>
              <a:t>네요</a:t>
            </a:r>
            <a:r>
              <a:rPr lang="en-US" altLang="ko-KR" sz="1050" dirty="0"/>
              <a:t>~</a:t>
            </a:r>
          </a:p>
          <a:p>
            <a:r>
              <a:rPr lang="ko-KR" altLang="en-US" sz="1050" dirty="0"/>
              <a:t>감사합니다 쌤</a:t>
            </a:r>
            <a:r>
              <a:rPr lang="en-US" altLang="ko-KR" sz="1050" dirty="0"/>
              <a:t>~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AA912-91C2-2CC9-FF29-A585FD09312F}"/>
              </a:ext>
            </a:extLst>
          </p:cNvPr>
          <p:cNvSpPr txBox="1"/>
          <p:nvPr/>
        </p:nvSpPr>
        <p:spPr>
          <a:xfrm>
            <a:off x="4915666" y="6381630"/>
            <a:ext cx="427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/>
              <a:t>*23</a:t>
            </a:r>
            <a:r>
              <a:rPr lang="ko-KR" altLang="en-US" sz="700" dirty="0"/>
              <a:t>년 경찰학 교수진 카페 회원 수 기준 </a:t>
            </a:r>
            <a:r>
              <a:rPr lang="en-US" altLang="ko-KR" sz="700" dirty="0"/>
              <a:t>**</a:t>
            </a:r>
            <a:r>
              <a:rPr lang="ko-KR" altLang="en-US" sz="700" dirty="0"/>
              <a:t>경찰학 강의 경력</a:t>
            </a:r>
            <a:r>
              <a:rPr lang="en-US" altLang="ko-KR" sz="700" dirty="0"/>
              <a:t>, </a:t>
            </a:r>
            <a:r>
              <a:rPr lang="ko-KR" altLang="en-US" sz="700" dirty="0"/>
              <a:t>승진 강의경력 총합 기준</a:t>
            </a:r>
            <a:endParaRPr lang="en-US" altLang="ko-KR" sz="700" dirty="0"/>
          </a:p>
          <a:p>
            <a:pPr algn="r"/>
            <a:r>
              <a:rPr lang="en-US" altLang="ko-KR" sz="700" dirty="0"/>
              <a:t>***</a:t>
            </a:r>
            <a:r>
              <a:rPr lang="ko-KR" altLang="en-US" sz="700" dirty="0"/>
              <a:t>미래인재경찰학원 노량진 </a:t>
            </a:r>
            <a:r>
              <a:rPr lang="ko-KR" altLang="en-US" sz="700" dirty="0" err="1"/>
              <a:t>실강</a:t>
            </a:r>
            <a:r>
              <a:rPr lang="ko-KR" altLang="en-US" sz="700" dirty="0"/>
              <a:t> 수강생 자체 설문조사 결과</a:t>
            </a:r>
            <a:r>
              <a:rPr lang="en-US" altLang="ko-KR" sz="700" dirty="0"/>
              <a:t>(2022.11~2023.02 </a:t>
            </a:r>
            <a:r>
              <a:rPr lang="ko-KR" altLang="en-US" sz="700" dirty="0"/>
              <a:t>수강생 설문조사 기준</a:t>
            </a:r>
            <a:endParaRPr lang="en-US" altLang="ko-KR" sz="7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7A61F64-F1DA-C28A-95F6-CB3976380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9"/>
          <a:stretch/>
        </p:blipFill>
        <p:spPr>
          <a:xfrm>
            <a:off x="9499885" y="1834820"/>
            <a:ext cx="2273469" cy="80633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8789F3F-B519-0DE7-6C14-681F2925864B}"/>
              </a:ext>
            </a:extLst>
          </p:cNvPr>
          <p:cNvGrpSpPr/>
          <p:nvPr/>
        </p:nvGrpSpPr>
        <p:grpSpPr>
          <a:xfrm>
            <a:off x="2489865" y="420029"/>
            <a:ext cx="1427878" cy="1296979"/>
            <a:chOff x="2489865" y="420029"/>
            <a:chExt cx="1427878" cy="1296979"/>
          </a:xfrm>
        </p:grpSpPr>
        <p:pic>
          <p:nvPicPr>
            <p:cNvPr id="52" name="Picture 4" descr="월계수 png 무료다운로드 - laurel free png - Urbanbrush">
              <a:extLst>
                <a:ext uri="{FF2B5EF4-FFF2-40B4-BE49-F238E27FC236}">
                  <a16:creationId xmlns:a16="http://schemas.microsoft.com/office/drawing/2014/main" id="{D4E8F49F-1239-CFD7-D674-074F670B5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9865" y="420029"/>
              <a:ext cx="1427878" cy="129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0A102B-9CFE-CA94-6F8F-54B6A299F951}"/>
                </a:ext>
              </a:extLst>
            </p:cNvPr>
            <p:cNvSpPr txBox="1"/>
            <p:nvPr/>
          </p:nvSpPr>
          <p:spPr>
            <a:xfrm>
              <a:off x="2731478" y="659016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수험생들의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압도적 선택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572FE52-74FB-49E9-E331-2F4F2C6348D6}"/>
                </a:ext>
              </a:extLst>
            </p:cNvPr>
            <p:cNvGrpSpPr/>
            <p:nvPr/>
          </p:nvGrpSpPr>
          <p:grpSpPr>
            <a:xfrm>
              <a:off x="2815623" y="989602"/>
              <a:ext cx="757973" cy="461665"/>
              <a:chOff x="2815623" y="909516"/>
              <a:chExt cx="757973" cy="46166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2A86E5-5526-ABB8-7D6C-044DFE17E40C}"/>
                  </a:ext>
                </a:extLst>
              </p:cNvPr>
              <p:cNvSpPr txBox="1"/>
              <p:nvPr/>
            </p:nvSpPr>
            <p:spPr>
              <a:xfrm>
                <a:off x="2815623" y="909516"/>
                <a:ext cx="6751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rgbClr val="950E14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</a:t>
                </a:r>
                <a:r>
                  <a:rPr lang="ko-KR" altLang="en-US" sz="2400" b="1" dirty="0">
                    <a:solidFill>
                      <a:srgbClr val="950E14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위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B9F834-36FC-B640-773B-03E22FE4E292}"/>
                  </a:ext>
                </a:extLst>
              </p:cNvPr>
              <p:cNvSpPr txBox="1"/>
              <p:nvPr/>
            </p:nvSpPr>
            <p:spPr>
              <a:xfrm>
                <a:off x="3311986" y="913880"/>
                <a:ext cx="2616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*</a:t>
                </a:r>
                <a:endParaRPr lang="ko-KR" altLang="en-US" sz="1400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D1FBE8-D892-62B6-5749-B21C1F5FED51}"/>
              </a:ext>
            </a:extLst>
          </p:cNvPr>
          <p:cNvGrpSpPr/>
          <p:nvPr/>
        </p:nvGrpSpPr>
        <p:grpSpPr>
          <a:xfrm>
            <a:off x="5770903" y="421884"/>
            <a:ext cx="1427878" cy="1296979"/>
            <a:chOff x="4180077" y="421884"/>
            <a:chExt cx="1427878" cy="1296979"/>
          </a:xfrm>
        </p:grpSpPr>
        <p:pic>
          <p:nvPicPr>
            <p:cNvPr id="51" name="Picture 4" descr="월계수 png 무료다운로드 - laurel free png - Urbanbrush">
              <a:extLst>
                <a:ext uri="{FF2B5EF4-FFF2-40B4-BE49-F238E27FC236}">
                  <a16:creationId xmlns:a16="http://schemas.microsoft.com/office/drawing/2014/main" id="{D9CD64FB-6BCD-FFAE-3777-FA4B54DCB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077" y="421884"/>
              <a:ext cx="1427878" cy="129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027146-E9F5-A631-42F9-692F2CE4E9F2}"/>
                </a:ext>
              </a:extLst>
            </p:cNvPr>
            <p:cNvSpPr txBox="1"/>
            <p:nvPr/>
          </p:nvSpPr>
          <p:spPr>
            <a:xfrm>
              <a:off x="4418923" y="668014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수강생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강의 만족도</a:t>
              </a: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BE305B2-F4C7-AB73-3E54-58A0B8CF7701}"/>
                </a:ext>
              </a:extLst>
            </p:cNvPr>
            <p:cNvGrpSpPr/>
            <p:nvPr/>
          </p:nvGrpSpPr>
          <p:grpSpPr>
            <a:xfrm>
              <a:off x="4560166" y="998600"/>
              <a:ext cx="816663" cy="461665"/>
              <a:chOff x="2872721" y="909516"/>
              <a:chExt cx="816663" cy="461665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157444-AF9E-074D-E498-CC0810BB88DA}"/>
                  </a:ext>
                </a:extLst>
              </p:cNvPr>
              <p:cNvSpPr txBox="1"/>
              <p:nvPr/>
            </p:nvSpPr>
            <p:spPr>
              <a:xfrm>
                <a:off x="2872721" y="909516"/>
                <a:ext cx="7104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rgbClr val="950E14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99</a:t>
                </a:r>
                <a:r>
                  <a:rPr lang="en-US" altLang="ko-KR" sz="1200" dirty="0">
                    <a:solidFill>
                      <a:srgbClr val="950E14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%</a:t>
                </a:r>
                <a:endParaRPr lang="ko-KR" altLang="en-US" sz="2400" dirty="0">
                  <a:solidFill>
                    <a:srgbClr val="950E1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94E0DF-3E23-9493-C25C-62C87FC62170}"/>
                  </a:ext>
                </a:extLst>
              </p:cNvPr>
              <p:cNvSpPr txBox="1"/>
              <p:nvPr/>
            </p:nvSpPr>
            <p:spPr>
              <a:xfrm>
                <a:off x="3273886" y="913880"/>
                <a:ext cx="4154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***</a:t>
                </a:r>
                <a:endParaRPr lang="ko-KR" altLang="en-US" sz="1400" dirty="0"/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1C40A3-1D22-9739-0285-9DE78BFE0829}"/>
              </a:ext>
            </a:extLst>
          </p:cNvPr>
          <p:cNvGrpSpPr/>
          <p:nvPr/>
        </p:nvGrpSpPr>
        <p:grpSpPr>
          <a:xfrm>
            <a:off x="4132703" y="420029"/>
            <a:ext cx="1427878" cy="1296979"/>
            <a:chOff x="5834971" y="420029"/>
            <a:chExt cx="1427878" cy="1296979"/>
          </a:xfrm>
        </p:grpSpPr>
        <p:pic>
          <p:nvPicPr>
            <p:cNvPr id="2052" name="Picture 4" descr="월계수 png 무료다운로드 - laurel free png - Urbanbrush">
              <a:extLst>
                <a:ext uri="{FF2B5EF4-FFF2-40B4-BE49-F238E27FC236}">
                  <a16:creationId xmlns:a16="http://schemas.microsoft.com/office/drawing/2014/main" id="{5454FFAB-EB36-39BE-E5F4-249B59F2E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971" y="420029"/>
              <a:ext cx="1427878" cy="129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BEFAB9A4-05D7-98CC-DDB8-488C49006E6D}"/>
                </a:ext>
              </a:extLst>
            </p:cNvPr>
            <p:cNvSpPr txBox="1"/>
            <p:nvPr/>
          </p:nvSpPr>
          <p:spPr>
            <a:xfrm>
              <a:off x="6085766" y="677158"/>
              <a:ext cx="9557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spc="-150" dirty="0"/>
                <a:t>경찰학</a:t>
              </a:r>
              <a:r>
                <a:rPr lang="en-US" altLang="ko-KR" sz="1100" b="1" spc="-150" dirty="0"/>
                <a:t> &amp; </a:t>
              </a:r>
              <a:r>
                <a:rPr lang="ko-KR" altLang="en-US" sz="1100" b="1" spc="-150" dirty="0"/>
                <a:t>승진</a:t>
              </a:r>
              <a:endParaRPr lang="en-US" altLang="ko-KR" sz="1100" b="1" spc="-150" dirty="0"/>
            </a:p>
            <a:p>
              <a:pPr algn="ctr"/>
              <a:r>
                <a:rPr lang="ko-KR" altLang="en-US" sz="1100" b="1" spc="-150" dirty="0"/>
                <a:t>강의 경력 </a:t>
              </a:r>
              <a:endParaRPr lang="en-US" altLang="ko-KR" sz="1100" b="1" spc="-150" dirty="0"/>
            </a:p>
          </p:txBody>
        </p:sp>
        <p:grpSp>
          <p:nvGrpSpPr>
            <p:cNvPr id="2051" name="그룹 2050">
              <a:extLst>
                <a:ext uri="{FF2B5EF4-FFF2-40B4-BE49-F238E27FC236}">
                  <a16:creationId xmlns:a16="http://schemas.microsoft.com/office/drawing/2014/main" id="{1182D1BE-43D2-7737-FBA1-602D9BC31AC8}"/>
                </a:ext>
              </a:extLst>
            </p:cNvPr>
            <p:cNvGrpSpPr/>
            <p:nvPr/>
          </p:nvGrpSpPr>
          <p:grpSpPr>
            <a:xfrm>
              <a:off x="6166745" y="988694"/>
              <a:ext cx="722272" cy="461665"/>
              <a:chOff x="2871118" y="909516"/>
              <a:chExt cx="722272" cy="461665"/>
            </a:xfrm>
          </p:grpSpPr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C1D6E37C-BA1A-AE95-4556-2FBB1F7610C0}"/>
                  </a:ext>
                </a:extLst>
              </p:cNvPr>
              <p:cNvSpPr txBox="1"/>
              <p:nvPr/>
            </p:nvSpPr>
            <p:spPr>
              <a:xfrm>
                <a:off x="2871118" y="909516"/>
                <a:ext cx="713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rgbClr val="950E14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30</a:t>
                </a:r>
                <a:r>
                  <a:rPr lang="ko-KR" altLang="en-US" sz="1200" b="1" dirty="0">
                    <a:solidFill>
                      <a:srgbClr val="950E14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년</a:t>
                </a:r>
                <a:endParaRPr lang="ko-KR" altLang="en-US" sz="2400" dirty="0">
                  <a:solidFill>
                    <a:srgbClr val="950E1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4FEFBFDD-25A3-BCF0-5C79-5237953FB44D}"/>
                  </a:ext>
                </a:extLst>
              </p:cNvPr>
              <p:cNvSpPr txBox="1"/>
              <p:nvPr/>
            </p:nvSpPr>
            <p:spPr>
              <a:xfrm>
                <a:off x="3254836" y="932930"/>
                <a:ext cx="3385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**</a:t>
                </a:r>
                <a:endParaRPr lang="ko-KR" altLang="en-US" sz="1400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BB653D7-19D4-BB8A-B751-871F4992601B}"/>
              </a:ext>
            </a:extLst>
          </p:cNvPr>
          <p:cNvSpPr txBox="1"/>
          <p:nvPr/>
        </p:nvSpPr>
        <p:spPr>
          <a:xfrm>
            <a:off x="1095270" y="18087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26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78BAF1-34B8-AD02-69A0-D852D4FE9297}"/>
              </a:ext>
            </a:extLst>
          </p:cNvPr>
          <p:cNvSpPr txBox="1"/>
          <p:nvPr/>
        </p:nvSpPr>
        <p:spPr>
          <a:xfrm rot="20303399">
            <a:off x="-411696" y="1146497"/>
            <a:ext cx="7526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gradFill>
                  <a:gsLst>
                    <a:gs pos="0">
                      <a:srgbClr val="F7F7F7"/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69000">
                      <a:schemeClr val="accent3">
                        <a:lumMod val="30000"/>
                        <a:lumOff val="70000"/>
                        <a:alpha val="74000"/>
                      </a:schemeClr>
                    </a:gs>
                  </a:gsLst>
                  <a:lin ang="2700000" scaled="1"/>
                </a:gradFill>
                <a:latin typeface="Mongolian Baiti" panose="03000500000000000000" pitchFamily="66" charset="0"/>
                <a:ea typeface="Cambria Math" panose="02040503050406030204" pitchFamily="18" charset="0"/>
                <a:cs typeface="Mongolian Baiti" panose="03000500000000000000" pitchFamily="66" charset="0"/>
              </a:rPr>
              <a:t>CURRICULUM</a:t>
            </a:r>
            <a:endParaRPr lang="ko-KR" altLang="en-US" sz="8000" dirty="0">
              <a:gradFill>
                <a:gsLst>
                  <a:gs pos="0">
                    <a:srgbClr val="F7F7F7"/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69000">
                    <a:schemeClr val="accent3">
                      <a:lumMod val="30000"/>
                      <a:lumOff val="70000"/>
                      <a:alpha val="74000"/>
                    </a:schemeClr>
                  </a:gs>
                </a:gsLst>
                <a:lin ang="2700000" scaled="1"/>
              </a:gra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5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178901"/>
              </p:ext>
            </p:extLst>
          </p:nvPr>
        </p:nvGraphicFramePr>
        <p:xfrm>
          <a:off x="9430473" y="1"/>
          <a:ext cx="2761527" cy="202080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ko-KR" altLang="en-US" sz="800" dirty="0">
                          <a:latin typeface="+mn-ea"/>
                        </a:rPr>
                        <a:t>커리큘럼 영상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https://youtu.be/Ms5O14rZJAw?si=uYoAtTPI-mMv0l1X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04752-7E87-4FE0-AAD7-511C6ED224F2}"/>
              </a:ext>
            </a:extLst>
          </p:cNvPr>
          <p:cNvSpPr txBox="1"/>
          <p:nvPr/>
        </p:nvSpPr>
        <p:spPr>
          <a:xfrm>
            <a:off x="3012046" y="2423337"/>
            <a:ext cx="4641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600" b="1" spc="-150" dirty="0">
              <a:solidFill>
                <a:srgbClr val="950E14"/>
              </a:solidFill>
            </a:endParaRPr>
          </a:p>
          <a:p>
            <a:pPr algn="ctr"/>
            <a:r>
              <a:rPr lang="en-US" altLang="ko-KR" sz="2400" b="1" spc="-150" dirty="0">
                <a:solidFill>
                  <a:srgbClr val="950E14"/>
                </a:solidFill>
              </a:rPr>
              <a:t>2025 </a:t>
            </a:r>
            <a:r>
              <a:rPr lang="ko-KR" altLang="en-US" sz="2400" b="1" spc="-150" dirty="0">
                <a:solidFill>
                  <a:srgbClr val="950E14"/>
                </a:solidFill>
              </a:rPr>
              <a:t>승진 대비 실무종합 커리큘럼</a:t>
            </a:r>
            <a:endParaRPr lang="en-US" altLang="ko-KR" sz="2400" spc="-150" dirty="0">
              <a:solidFill>
                <a:srgbClr val="950E14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93768A-59E1-2E48-6CE4-BA6B2987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62" y="3095153"/>
            <a:ext cx="5931730" cy="33458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24EDBAA-3131-5E5B-FF46-7C5E631A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6" r="15859" b="7218"/>
          <a:stretch/>
        </p:blipFill>
        <p:spPr>
          <a:xfrm>
            <a:off x="299139" y="977445"/>
            <a:ext cx="2756091" cy="571944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CE17F1-F981-186A-B61A-953DB777F1F2}"/>
              </a:ext>
            </a:extLst>
          </p:cNvPr>
          <p:cNvGrpSpPr/>
          <p:nvPr/>
        </p:nvGrpSpPr>
        <p:grpSpPr>
          <a:xfrm>
            <a:off x="2578814" y="1056404"/>
            <a:ext cx="5237332" cy="1176667"/>
            <a:chOff x="2252618" y="1171732"/>
            <a:chExt cx="5237332" cy="117666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48AFE9-0AF4-3BB3-A391-47C16BCEA16D}"/>
                </a:ext>
              </a:extLst>
            </p:cNvPr>
            <p:cNvSpPr txBox="1"/>
            <p:nvPr/>
          </p:nvSpPr>
          <p:spPr>
            <a:xfrm>
              <a:off x="2252618" y="1262587"/>
              <a:ext cx="523733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실무종합</a:t>
              </a:r>
              <a:r>
                <a:rPr lang="en-US" altLang="ko-KR" sz="1600" dirty="0"/>
                <a:t>, </a:t>
              </a:r>
              <a:r>
                <a:rPr lang="ko-KR" altLang="en-US" sz="1600" b="1" u="sng" dirty="0"/>
                <a:t>범위 늘리는 공부는 멈춰야 합니다</a:t>
              </a:r>
              <a:r>
                <a:rPr lang="en-US" altLang="ko-KR" sz="1600" b="1" u="sng" dirty="0"/>
                <a:t>.</a:t>
              </a:r>
            </a:p>
            <a:p>
              <a:pPr algn="ctr"/>
              <a:r>
                <a:rPr lang="ko-KR" altLang="en-US" sz="1600" u="sng" dirty="0"/>
                <a:t>어떻게 시작해야 할지 모르겠다면</a:t>
              </a:r>
              <a:endParaRPr lang="en-US" altLang="ko-KR" sz="1600" u="sng" dirty="0"/>
            </a:p>
            <a:p>
              <a:pPr algn="ctr"/>
              <a:r>
                <a:rPr lang="ko-KR" altLang="en-US" sz="1600" dirty="0"/>
                <a:t>꼭 필요한 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‘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이론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’-’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응용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‘-’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정리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‘</a:t>
              </a:r>
              <a:r>
                <a:rPr lang="ko-KR" altLang="en-US" sz="1600" dirty="0"/>
                <a:t>를 한 번에 해결해 드리는</a:t>
              </a:r>
              <a:endParaRPr lang="en-US" altLang="ko-KR" sz="1600" dirty="0"/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장정훈 실무종합</a:t>
              </a:r>
              <a:r>
                <a:rPr lang="ko-KR" altLang="en-US" sz="1600" dirty="0"/>
                <a:t>으로 시작하면 됩니다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pic>
          <p:nvPicPr>
            <p:cNvPr id="25" name="그래픽 24" descr="열린 인용 부호">
              <a:extLst>
                <a:ext uri="{FF2B5EF4-FFF2-40B4-BE49-F238E27FC236}">
                  <a16:creationId xmlns:a16="http://schemas.microsoft.com/office/drawing/2014/main" id="{DDBC33AE-439E-B72A-50ED-D78924F4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52823" y="1171732"/>
              <a:ext cx="295285" cy="295285"/>
            </a:xfrm>
            <a:prstGeom prst="rect">
              <a:avLst/>
            </a:prstGeom>
          </p:spPr>
        </p:pic>
        <p:pic>
          <p:nvPicPr>
            <p:cNvPr id="27" name="그래픽 26" descr="닫는 인용 부호">
              <a:extLst>
                <a:ext uri="{FF2B5EF4-FFF2-40B4-BE49-F238E27FC236}">
                  <a16:creationId xmlns:a16="http://schemas.microsoft.com/office/drawing/2014/main" id="{F145672A-F043-D6F2-02BC-4EB7EDA8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47112" y="2053114"/>
              <a:ext cx="295285" cy="29528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BC4D22-2A28-1C57-9FDA-330AB0D3510F}"/>
              </a:ext>
            </a:extLst>
          </p:cNvPr>
          <p:cNvSpPr txBox="1"/>
          <p:nvPr/>
        </p:nvSpPr>
        <p:spPr>
          <a:xfrm>
            <a:off x="3102465" y="575276"/>
            <a:ext cx="39917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500" b="1" dirty="0"/>
          </a:p>
          <a:p>
            <a:pPr algn="ctr"/>
            <a:r>
              <a:rPr lang="ko-KR" altLang="en-US" sz="2000" b="1" spc="-150" dirty="0">
                <a:solidFill>
                  <a:srgbClr val="C00000"/>
                </a:solidFill>
              </a:rPr>
              <a:t>시작</a:t>
            </a:r>
            <a:r>
              <a:rPr lang="ko-KR" altLang="en-US" sz="2000" spc="-150" dirty="0"/>
              <a:t>부터 달라야 </a:t>
            </a:r>
            <a:r>
              <a:rPr lang="ko-KR" altLang="en-US" sz="2000" b="1" spc="-150" dirty="0">
                <a:solidFill>
                  <a:srgbClr val="C00000"/>
                </a:solidFill>
              </a:rPr>
              <a:t>결과</a:t>
            </a:r>
            <a:r>
              <a:rPr lang="ko-KR" altLang="en-US" sz="2000" spc="-150" dirty="0"/>
              <a:t>도 달라집니다</a:t>
            </a:r>
            <a:r>
              <a:rPr lang="en-US" altLang="ko-KR" sz="2000" spc="-15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2CA3C-87ED-4380-07A8-EBE486739652}"/>
              </a:ext>
            </a:extLst>
          </p:cNvPr>
          <p:cNvSpPr txBox="1"/>
          <p:nvPr/>
        </p:nvSpPr>
        <p:spPr>
          <a:xfrm>
            <a:off x="8273673" y="2910487"/>
            <a:ext cx="38443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42B74-5A66-1A2D-CEF9-8C6AC10665D9}"/>
              </a:ext>
            </a:extLst>
          </p:cNvPr>
          <p:cNvSpPr txBox="1"/>
          <p:nvPr/>
        </p:nvSpPr>
        <p:spPr>
          <a:xfrm>
            <a:off x="1095270" y="18087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19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80C5B3C6-633F-EB8A-2C10-3EB773A3B88A}"/>
              </a:ext>
            </a:extLst>
          </p:cNvPr>
          <p:cNvSpPr txBox="1"/>
          <p:nvPr/>
        </p:nvSpPr>
        <p:spPr>
          <a:xfrm rot="20303399">
            <a:off x="-590569" y="742254"/>
            <a:ext cx="6842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gradFill>
                  <a:gsLst>
                    <a:gs pos="0">
                      <a:srgbClr val="F7F7F7"/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69000">
                      <a:schemeClr val="accent3">
                        <a:lumMod val="30000"/>
                        <a:lumOff val="70000"/>
                        <a:alpha val="74000"/>
                      </a:schemeClr>
                    </a:gs>
                  </a:gsLst>
                  <a:lin ang="2700000" scaled="1"/>
                </a:gradFill>
                <a:latin typeface="Mongolian Baiti" panose="03000500000000000000" pitchFamily="66" charset="0"/>
                <a:ea typeface="Cambria Math" panose="02040503050406030204" pitchFamily="18" charset="0"/>
                <a:cs typeface="Mongolian Baiti" panose="03000500000000000000" pitchFamily="66" charset="0"/>
              </a:rPr>
              <a:t>SIGNATURE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3FC71C9-17AE-C83C-55B1-B60C0E0857E3}"/>
              </a:ext>
            </a:extLst>
          </p:cNvPr>
          <p:cNvSpPr/>
          <p:nvPr/>
        </p:nvSpPr>
        <p:spPr>
          <a:xfrm>
            <a:off x="667524" y="2508484"/>
            <a:ext cx="8163390" cy="176862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DC16A52D-B29C-330C-1556-BF5F4E000581}"/>
              </a:ext>
            </a:extLst>
          </p:cNvPr>
          <p:cNvSpPr/>
          <p:nvPr/>
        </p:nvSpPr>
        <p:spPr>
          <a:xfrm>
            <a:off x="667524" y="4321663"/>
            <a:ext cx="8163390" cy="1846419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FB19B3-A2FE-3085-4792-3F69973902AF}"/>
              </a:ext>
            </a:extLst>
          </p:cNvPr>
          <p:cNvSpPr/>
          <p:nvPr/>
        </p:nvSpPr>
        <p:spPr>
          <a:xfrm>
            <a:off x="6157805" y="2899488"/>
            <a:ext cx="2535293" cy="1297029"/>
          </a:xfrm>
          <a:prstGeom prst="rect">
            <a:avLst/>
          </a:prstGeom>
          <a:solidFill>
            <a:srgbClr val="222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6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273836"/>
              </p:ext>
            </p:extLst>
          </p:nvPr>
        </p:nvGraphicFramePr>
        <p:xfrm>
          <a:off x="9430473" y="1"/>
          <a:ext cx="2761527" cy="263040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숫자 </a:t>
                      </a:r>
                      <a:r>
                        <a:rPr lang="ko-KR" altLang="en-US" sz="800" dirty="0" err="1"/>
                        <a:t>카운팅</a:t>
                      </a:r>
                      <a:r>
                        <a:rPr lang="ko-KR" altLang="en-US" sz="800" dirty="0"/>
                        <a:t> 참고 </a:t>
                      </a:r>
                      <a:r>
                        <a:rPr lang="en-US" altLang="ko-KR" sz="800" dirty="0"/>
                        <a:t>URL: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hlinkClick r:id="rId2"/>
                        </a:rPr>
                        <a:t>https://codepen.io/bfintal/pen/zYzOGpZ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강좌수</a:t>
                      </a:r>
                      <a:r>
                        <a:rPr lang="ko-KR" altLang="en-US" sz="800" dirty="0"/>
                        <a:t> 및 노적 조회수 숫자에 각 </a:t>
                      </a:r>
                      <a:r>
                        <a:rPr lang="ko-KR" altLang="en-US" sz="800" dirty="0" err="1"/>
                        <a:t>카운팅</a:t>
                      </a:r>
                      <a:r>
                        <a:rPr lang="ko-KR" altLang="en-US" sz="800" dirty="0"/>
                        <a:t> 요소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추가 부탁드립니다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실무종합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일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제 바로가기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URL: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  <a:hlinkClick r:id="rId3"/>
                        </a:rPr>
                        <a:t>https://www.youtube.com/playlist?list=PL7OJBXEPc93m7BEv_YarJFyfM191D38R9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85725"/>
            <a:ext cx="8954530" cy="66675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968D7A71-8AFD-5FF2-FE5F-A7AC5FF5821A}"/>
              </a:ext>
            </a:extLst>
          </p:cNvPr>
          <p:cNvGrpSpPr/>
          <p:nvPr/>
        </p:nvGrpSpPr>
        <p:grpSpPr>
          <a:xfrm>
            <a:off x="1585095" y="1458352"/>
            <a:ext cx="6335393" cy="556028"/>
            <a:chOff x="1432778" y="389598"/>
            <a:chExt cx="6335393" cy="5560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715C12-8BBB-87A8-1FFC-7EAD7F1A1302}"/>
                </a:ext>
              </a:extLst>
            </p:cNvPr>
            <p:cNvSpPr txBox="1"/>
            <p:nvPr/>
          </p:nvSpPr>
          <p:spPr>
            <a:xfrm>
              <a:off x="1432778" y="422406"/>
              <a:ext cx="62953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/>
                <a:t>총 업로드 </a:t>
              </a:r>
              <a:r>
                <a:rPr lang="ko-KR" altLang="en-US" sz="2000" b="1" spc="-150" dirty="0" err="1"/>
                <a:t>강좌수</a:t>
              </a:r>
              <a:r>
                <a:rPr lang="ko-KR" altLang="en-US" sz="2000" b="1" spc="-150" dirty="0"/>
                <a:t> </a:t>
              </a:r>
              <a:r>
                <a:rPr lang="en-US" altLang="ko-KR" sz="2800" b="1" spc="-150" dirty="0">
                  <a:solidFill>
                    <a:srgbClr val="424CF9"/>
                  </a:solidFill>
                </a:rPr>
                <a:t>516</a:t>
              </a:r>
              <a:r>
                <a:rPr lang="ko-KR" altLang="en-US" sz="2800" b="1" spc="-150" dirty="0"/>
                <a:t>개</a:t>
              </a:r>
              <a:r>
                <a:rPr lang="en-US" altLang="ko-KR" sz="2000" b="1" spc="-150" dirty="0"/>
                <a:t>,  </a:t>
              </a:r>
              <a:r>
                <a:rPr lang="ko-KR" altLang="en-US" sz="2000" b="1" spc="-150" dirty="0"/>
                <a:t>누적 조회수 </a:t>
              </a:r>
              <a:r>
                <a:rPr lang="en-US" altLang="ko-KR" sz="2800" b="1" spc="-150" dirty="0">
                  <a:solidFill>
                    <a:srgbClr val="424CF9"/>
                  </a:solidFill>
                </a:rPr>
                <a:t>1,102,785</a:t>
              </a:r>
              <a:r>
                <a:rPr lang="ko-KR" altLang="en-US" sz="2800" b="1" spc="-150" dirty="0"/>
                <a:t>회</a:t>
              </a:r>
              <a:endParaRPr lang="ko-KR" altLang="en-US" sz="2000" b="1" spc="-1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2FCC40-0FB6-6853-D7D3-A9ED8193B882}"/>
                </a:ext>
              </a:extLst>
            </p:cNvPr>
            <p:cNvSpPr txBox="1"/>
            <p:nvPr/>
          </p:nvSpPr>
          <p:spPr>
            <a:xfrm>
              <a:off x="4208418" y="389598"/>
              <a:ext cx="2616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*</a:t>
              </a:r>
              <a:endParaRPr lang="ko-KR" alt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9BD455-D0CF-F32D-CD87-05339C229344}"/>
                </a:ext>
              </a:extLst>
            </p:cNvPr>
            <p:cNvSpPr txBox="1"/>
            <p:nvPr/>
          </p:nvSpPr>
          <p:spPr>
            <a:xfrm>
              <a:off x="7506561" y="406202"/>
              <a:ext cx="2616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*</a:t>
              </a:r>
              <a:endParaRPr lang="ko-KR" altLang="en-US" sz="1400" dirty="0"/>
            </a:p>
          </p:txBody>
        </p:sp>
      </p:grpSp>
      <p:grpSp>
        <p:nvGrpSpPr>
          <p:cNvPr id="4099" name="그룹 4098">
            <a:extLst>
              <a:ext uri="{FF2B5EF4-FFF2-40B4-BE49-F238E27FC236}">
                <a16:creationId xmlns:a16="http://schemas.microsoft.com/office/drawing/2014/main" id="{7F9556CB-9C6B-DAE1-52FC-C6C6100E4023}"/>
              </a:ext>
            </a:extLst>
          </p:cNvPr>
          <p:cNvGrpSpPr/>
          <p:nvPr/>
        </p:nvGrpSpPr>
        <p:grpSpPr>
          <a:xfrm>
            <a:off x="667524" y="2079691"/>
            <a:ext cx="8258074" cy="359425"/>
            <a:chOff x="667524" y="1913999"/>
            <a:chExt cx="8258074" cy="359425"/>
          </a:xfrm>
        </p:grpSpPr>
        <p:sp>
          <p:nvSpPr>
            <p:cNvPr id="1053" name="사각형: 둥근 모서리 1052">
              <a:extLst>
                <a:ext uri="{FF2B5EF4-FFF2-40B4-BE49-F238E27FC236}">
                  <a16:creationId xmlns:a16="http://schemas.microsoft.com/office/drawing/2014/main" id="{116D0B8E-919F-9DBB-733E-71A15F9C35B9}"/>
                </a:ext>
              </a:extLst>
            </p:cNvPr>
            <p:cNvSpPr/>
            <p:nvPr/>
          </p:nvSpPr>
          <p:spPr>
            <a:xfrm>
              <a:off x="667524" y="1913999"/>
              <a:ext cx="8163390" cy="359425"/>
            </a:xfrm>
            <a:prstGeom prst="roundRect">
              <a:avLst/>
            </a:prstGeom>
            <a:solidFill>
              <a:srgbClr val="950E14">
                <a:alpha val="6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3C40A9AD-03C9-CB26-61B0-18137327586F}"/>
                </a:ext>
              </a:extLst>
            </p:cNvPr>
            <p:cNvSpPr txBox="1"/>
            <p:nvPr/>
          </p:nvSpPr>
          <p:spPr>
            <a:xfrm>
              <a:off x="667524" y="1940534"/>
              <a:ext cx="8258074" cy="2797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</a:rPr>
                <a:t>이미 </a:t>
              </a:r>
              <a:r>
                <a:rPr lang="ko-KR" altLang="en-US" sz="1400" b="1" spc="-150" dirty="0">
                  <a:solidFill>
                    <a:schemeClr val="bg1"/>
                  </a:solidFill>
                </a:rPr>
                <a:t>승진 시험을 </a:t>
              </a:r>
              <a:r>
                <a:rPr lang="ko-KR" altLang="en-US" sz="1400" spc="-150" dirty="0">
                  <a:solidFill>
                    <a:schemeClr val="bg1"/>
                  </a:solidFill>
                </a:rPr>
                <a:t>준비하는 많은 </a:t>
              </a:r>
              <a:r>
                <a:rPr lang="ko-KR" altLang="en-US" sz="1400" b="1" spc="-150" dirty="0">
                  <a:solidFill>
                    <a:schemeClr val="bg1"/>
                  </a:solidFill>
                </a:rPr>
                <a:t>현직분들</a:t>
              </a:r>
              <a:r>
                <a:rPr lang="ko-KR" altLang="en-US" sz="1400" spc="-150" dirty="0">
                  <a:solidFill>
                    <a:schemeClr val="bg1"/>
                  </a:solidFill>
                </a:rPr>
                <a:t>이 </a:t>
              </a:r>
              <a:r>
                <a:rPr lang="en-US" altLang="ko-KR" sz="1400" b="1" spc="-150" dirty="0">
                  <a:solidFill>
                    <a:schemeClr val="bg1"/>
                  </a:solidFill>
                </a:rPr>
                <a:t>1</a:t>
              </a:r>
              <a:r>
                <a:rPr lang="ko-KR" altLang="en-US" sz="1400" b="1" spc="-150" dirty="0">
                  <a:solidFill>
                    <a:schemeClr val="bg1"/>
                  </a:solidFill>
                </a:rPr>
                <a:t>일</a:t>
              </a:r>
              <a:r>
                <a:rPr lang="en-US" altLang="ko-KR" sz="1400" b="1" spc="-150" dirty="0">
                  <a:solidFill>
                    <a:schemeClr val="bg1"/>
                  </a:solidFill>
                </a:rPr>
                <a:t>1</a:t>
              </a:r>
              <a:r>
                <a:rPr lang="ko-KR" altLang="en-US" sz="1400" b="1" spc="-150" dirty="0">
                  <a:solidFill>
                    <a:schemeClr val="bg1"/>
                  </a:solidFill>
                </a:rPr>
                <a:t>제</a:t>
              </a:r>
              <a:r>
                <a:rPr lang="ko-KR" altLang="en-US" sz="1400" spc="-150" dirty="0">
                  <a:solidFill>
                    <a:schemeClr val="bg1"/>
                  </a:solidFill>
                </a:rPr>
                <a:t>를 적극 활용하고 있습니다</a:t>
              </a:r>
              <a:r>
                <a:rPr lang="en-US" altLang="ko-KR" sz="1400" spc="-150" dirty="0">
                  <a:solidFill>
                    <a:schemeClr val="bg1"/>
                  </a:solidFill>
                </a:rPr>
                <a:t>.</a:t>
              </a:r>
              <a:endParaRPr lang="ko-KR" altLang="en-US" sz="1400" spc="-1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66" name="그림 1065">
            <a:extLst>
              <a:ext uri="{FF2B5EF4-FFF2-40B4-BE49-F238E27FC236}">
                <a16:creationId xmlns:a16="http://schemas.microsoft.com/office/drawing/2014/main" id="{2C3546CF-F16D-294E-1C48-1DCC0F082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439"/>
          <a:stretch/>
        </p:blipFill>
        <p:spPr>
          <a:xfrm>
            <a:off x="9457412" y="5259483"/>
            <a:ext cx="2201917" cy="121744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18CA266-A67B-8942-6BC7-E32BC56052AF}"/>
              </a:ext>
            </a:extLst>
          </p:cNvPr>
          <p:cNvGrpSpPr/>
          <p:nvPr/>
        </p:nvGrpSpPr>
        <p:grpSpPr>
          <a:xfrm>
            <a:off x="3281976" y="6196220"/>
            <a:ext cx="2934485" cy="338569"/>
            <a:chOff x="3026138" y="5939737"/>
            <a:chExt cx="3227934" cy="3724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588ED5-D13D-0FEA-1640-1BDF1F6A21DB}"/>
                </a:ext>
              </a:extLst>
            </p:cNvPr>
            <p:cNvGrpSpPr/>
            <p:nvPr/>
          </p:nvGrpSpPr>
          <p:grpSpPr>
            <a:xfrm>
              <a:off x="3026138" y="5939737"/>
              <a:ext cx="3227934" cy="372426"/>
              <a:chOff x="3046348" y="6164615"/>
              <a:chExt cx="2985125" cy="338569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450688E1-43EF-E3ED-7C23-6E7A31D6F6E7}"/>
                  </a:ext>
                </a:extLst>
              </p:cNvPr>
              <p:cNvSpPr/>
              <p:nvPr/>
            </p:nvSpPr>
            <p:spPr>
              <a:xfrm>
                <a:off x="3046348" y="6166825"/>
                <a:ext cx="2985125" cy="336359"/>
              </a:xfrm>
              <a:prstGeom prst="roundRect">
                <a:avLst/>
              </a:prstGeom>
              <a:solidFill>
                <a:schemeClr val="tx1">
                  <a:alpha val="61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088AB0-D525-3D86-283A-515C4DAE6895}"/>
                  </a:ext>
                </a:extLst>
              </p:cNvPr>
              <p:cNvSpPr txBox="1"/>
              <p:nvPr/>
            </p:nvSpPr>
            <p:spPr>
              <a:xfrm>
                <a:off x="3132339" y="6164615"/>
                <a:ext cx="2269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실무종합 </a:t>
                </a:r>
                <a:r>
                  <a:rPr lang="en-US" altLang="ko-KR" sz="1600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1600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일 </a:t>
                </a:r>
                <a:r>
                  <a:rPr lang="en-US" altLang="ko-KR" sz="1600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1600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제 바로가기 </a:t>
                </a:r>
              </a:p>
            </p:txBody>
          </p:sp>
        </p:grpSp>
        <p:pic>
          <p:nvPicPr>
            <p:cNvPr id="4104" name="Picture 8" descr="유튜브 로고 png, ai 다운로드 / 아이콘 폰트">
              <a:extLst>
                <a:ext uri="{FF2B5EF4-FFF2-40B4-BE49-F238E27FC236}">
                  <a16:creationId xmlns:a16="http://schemas.microsoft.com/office/drawing/2014/main" id="{F7BA8A9B-471D-B472-EF81-E72B39E03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710" y="6020523"/>
              <a:ext cx="313742" cy="221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971E4-900D-12AD-C7E8-479DE30111E0}"/>
              </a:ext>
            </a:extLst>
          </p:cNvPr>
          <p:cNvSpPr/>
          <p:nvPr/>
        </p:nvSpPr>
        <p:spPr>
          <a:xfrm>
            <a:off x="871352" y="2899488"/>
            <a:ext cx="2535293" cy="1297029"/>
          </a:xfrm>
          <a:prstGeom prst="rect">
            <a:avLst/>
          </a:prstGeom>
          <a:solidFill>
            <a:srgbClr val="222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4" name="그림 1063">
            <a:extLst>
              <a:ext uri="{FF2B5EF4-FFF2-40B4-BE49-F238E27FC236}">
                <a16:creationId xmlns:a16="http://schemas.microsoft.com/office/drawing/2014/main" id="{B0936BB3-43E4-7B96-BBB3-C25C66BAE7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2"/>
          <a:stretch/>
        </p:blipFill>
        <p:spPr>
          <a:xfrm>
            <a:off x="9457412" y="2990097"/>
            <a:ext cx="1631723" cy="2177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AFE619-F472-30DE-2399-DAC0438C5190}"/>
              </a:ext>
            </a:extLst>
          </p:cNvPr>
          <p:cNvSpPr txBox="1"/>
          <p:nvPr/>
        </p:nvSpPr>
        <p:spPr>
          <a:xfrm>
            <a:off x="896795" y="2915484"/>
            <a:ext cx="9941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장정훈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실무종합</a:t>
            </a:r>
            <a:endParaRPr lang="en-US" altLang="ko-KR" sz="1600" b="1" dirty="0">
              <a:solidFill>
                <a:srgbClr val="C3FCF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1</a:t>
            </a:r>
            <a:r>
              <a:rPr lang="ko-KR" altLang="en-US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8A8F366-FE3F-0B00-7EC9-2EACFB0B20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10987" r="23876" b="4617"/>
          <a:stretch/>
        </p:blipFill>
        <p:spPr>
          <a:xfrm>
            <a:off x="1812763" y="2879799"/>
            <a:ext cx="1612905" cy="13524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1789B1-6344-A02A-71B3-237B33686108}"/>
              </a:ext>
            </a:extLst>
          </p:cNvPr>
          <p:cNvSpPr txBox="1"/>
          <p:nvPr/>
        </p:nvSpPr>
        <p:spPr>
          <a:xfrm>
            <a:off x="922390" y="3698807"/>
            <a:ext cx="13254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solidFill>
                  <a:schemeClr val="bg1"/>
                </a:solidFill>
              </a:rPr>
              <a:t>경찰공무원 임용령상 임용권의 위임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ED444E1-100F-1BBF-2607-C50CB7E87FE1}"/>
              </a:ext>
            </a:extLst>
          </p:cNvPr>
          <p:cNvSpPr/>
          <p:nvPr/>
        </p:nvSpPr>
        <p:spPr>
          <a:xfrm>
            <a:off x="2158196" y="3001010"/>
            <a:ext cx="486831" cy="486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09C948-35FC-8158-75B8-341808295D9F}"/>
              </a:ext>
            </a:extLst>
          </p:cNvPr>
          <p:cNvSpPr txBox="1"/>
          <p:nvPr/>
        </p:nvSpPr>
        <p:spPr>
          <a:xfrm>
            <a:off x="2098800" y="3122425"/>
            <a:ext cx="595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rgbClr val="222866"/>
                </a:solidFill>
              </a:rPr>
              <a:t>24</a:t>
            </a:r>
            <a:r>
              <a:rPr lang="ko-KR" altLang="en-US" sz="1200" b="1" spc="-150" dirty="0">
                <a:solidFill>
                  <a:srgbClr val="222866"/>
                </a:solidFill>
              </a:rPr>
              <a:t>일차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FFA688-F4CC-1345-7CE8-F74F1C4D2A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45" y="4777733"/>
            <a:ext cx="2527800" cy="127879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66936-0A5F-29BA-25BB-8AA61A0D2475}"/>
              </a:ext>
            </a:extLst>
          </p:cNvPr>
          <p:cNvSpPr/>
          <p:nvPr/>
        </p:nvSpPr>
        <p:spPr>
          <a:xfrm>
            <a:off x="3507390" y="2899488"/>
            <a:ext cx="2535293" cy="1297029"/>
          </a:xfrm>
          <a:prstGeom prst="rect">
            <a:avLst/>
          </a:prstGeom>
          <a:solidFill>
            <a:srgbClr val="222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F3240C-A3B8-4DB7-BAE7-99E886F59A58}"/>
              </a:ext>
            </a:extLst>
          </p:cNvPr>
          <p:cNvSpPr txBox="1"/>
          <p:nvPr/>
        </p:nvSpPr>
        <p:spPr>
          <a:xfrm>
            <a:off x="3532833" y="2915484"/>
            <a:ext cx="9941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장정훈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실무종합</a:t>
            </a:r>
            <a:endParaRPr lang="en-US" altLang="ko-KR" sz="1600" b="1" dirty="0">
              <a:solidFill>
                <a:srgbClr val="C3FCF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1</a:t>
            </a:r>
            <a:r>
              <a:rPr lang="ko-KR" altLang="en-US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689493-D29C-8B90-EE11-BA82349721A6}"/>
              </a:ext>
            </a:extLst>
          </p:cNvPr>
          <p:cNvSpPr txBox="1"/>
          <p:nvPr/>
        </p:nvSpPr>
        <p:spPr>
          <a:xfrm>
            <a:off x="3558428" y="3768549"/>
            <a:ext cx="1325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>
                <a:solidFill>
                  <a:schemeClr val="bg1"/>
                </a:solidFill>
              </a:rPr>
              <a:t>질서위반행위규제법</a:t>
            </a:r>
            <a:endParaRPr lang="ko-KR" altLang="en-US" sz="1100" spc="-150" dirty="0">
              <a:solidFill>
                <a:schemeClr val="bg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D26E593-08F7-BDF7-6588-D7ECEF8A89B4}"/>
              </a:ext>
            </a:extLst>
          </p:cNvPr>
          <p:cNvSpPr/>
          <p:nvPr/>
        </p:nvSpPr>
        <p:spPr>
          <a:xfrm>
            <a:off x="4681024" y="3001010"/>
            <a:ext cx="486831" cy="486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F49F14-EA77-9A9B-C092-7647B0B8F4D2}"/>
              </a:ext>
            </a:extLst>
          </p:cNvPr>
          <p:cNvSpPr txBox="1"/>
          <p:nvPr/>
        </p:nvSpPr>
        <p:spPr>
          <a:xfrm>
            <a:off x="4621628" y="31224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rgbClr val="222866"/>
                </a:solidFill>
              </a:rPr>
              <a:t>49</a:t>
            </a:r>
            <a:r>
              <a:rPr lang="ko-KR" altLang="en-US" sz="1200" b="1" spc="-150" dirty="0">
                <a:solidFill>
                  <a:srgbClr val="222866"/>
                </a:solidFill>
              </a:rPr>
              <a:t>일차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65FFDA-AD5A-0EA3-84D4-4F8D4F8CB6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0" t="5005" r="5234" b="31039"/>
          <a:stretch/>
        </p:blipFill>
        <p:spPr>
          <a:xfrm>
            <a:off x="5005302" y="2859579"/>
            <a:ext cx="1048782" cy="132362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475F273-7D5B-1C41-A430-400B6C487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2946" y="4777733"/>
            <a:ext cx="2502465" cy="128358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D610434-346C-233F-2E3F-769AA99926D2}"/>
              </a:ext>
            </a:extLst>
          </p:cNvPr>
          <p:cNvSpPr txBox="1"/>
          <p:nvPr/>
        </p:nvSpPr>
        <p:spPr>
          <a:xfrm>
            <a:off x="6183248" y="2915484"/>
            <a:ext cx="9941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장정훈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실무종합</a:t>
            </a:r>
            <a:endParaRPr lang="en-US" altLang="ko-KR" sz="1600" b="1" dirty="0">
              <a:solidFill>
                <a:srgbClr val="C3FCF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1</a:t>
            </a:r>
            <a:r>
              <a:rPr lang="ko-KR" altLang="en-US" sz="1600" b="1" dirty="0">
                <a:solidFill>
                  <a:srgbClr val="C3FCF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F43293-DCCB-ED8B-36F3-D7EC15D77DA6}"/>
              </a:ext>
            </a:extLst>
          </p:cNvPr>
          <p:cNvSpPr txBox="1"/>
          <p:nvPr/>
        </p:nvSpPr>
        <p:spPr>
          <a:xfrm>
            <a:off x="6172064" y="3645256"/>
            <a:ext cx="13254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 err="1">
                <a:solidFill>
                  <a:schemeClr val="bg1"/>
                </a:solidFill>
              </a:rPr>
              <a:t>인신매매등방지</a:t>
            </a:r>
            <a:r>
              <a:rPr lang="ko-KR" altLang="en-US" sz="1100" spc="-150" dirty="0">
                <a:solidFill>
                  <a:schemeClr val="bg1"/>
                </a:solidFill>
              </a:rPr>
              <a:t> 및 피해자보호 등에 </a:t>
            </a:r>
            <a:endParaRPr lang="en-US" altLang="ko-KR" sz="1100" spc="-150" dirty="0">
              <a:solidFill>
                <a:schemeClr val="bg1"/>
              </a:solidFill>
            </a:endParaRPr>
          </a:p>
          <a:p>
            <a:r>
              <a:rPr lang="ko-KR" altLang="en-US" sz="1100" spc="-150" dirty="0">
                <a:solidFill>
                  <a:schemeClr val="bg1"/>
                </a:solidFill>
              </a:rPr>
              <a:t>관한 법률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11C03E6-E096-AAE3-9505-F6884A5D00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7" t="21333" r="7354" b="6391"/>
          <a:stretch/>
        </p:blipFill>
        <p:spPr>
          <a:xfrm>
            <a:off x="7491216" y="2899488"/>
            <a:ext cx="1210591" cy="1289200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BA27527B-F8B7-1EF4-A42C-8532875633B3}"/>
              </a:ext>
            </a:extLst>
          </p:cNvPr>
          <p:cNvSpPr/>
          <p:nvPr/>
        </p:nvSpPr>
        <p:spPr>
          <a:xfrm>
            <a:off x="7227941" y="3001010"/>
            <a:ext cx="486831" cy="486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6F9339-D01E-EA5A-566D-896EFFE828A9}"/>
              </a:ext>
            </a:extLst>
          </p:cNvPr>
          <p:cNvSpPr txBox="1"/>
          <p:nvPr/>
        </p:nvSpPr>
        <p:spPr>
          <a:xfrm>
            <a:off x="7168545" y="312242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rgbClr val="222866"/>
                </a:solidFill>
              </a:rPr>
              <a:t>81</a:t>
            </a:r>
            <a:r>
              <a:rPr lang="ko-KR" altLang="en-US" sz="1200" b="1" spc="-150" dirty="0">
                <a:solidFill>
                  <a:srgbClr val="222866"/>
                </a:solidFill>
              </a:rPr>
              <a:t>일차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134E52A-27BF-76AA-896C-839E5697C7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2084" y="4777164"/>
            <a:ext cx="2560967" cy="128591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39AD2C7-1C37-086A-24D0-CEBA595E8199}"/>
              </a:ext>
            </a:extLst>
          </p:cNvPr>
          <p:cNvSpPr txBox="1"/>
          <p:nvPr/>
        </p:nvSpPr>
        <p:spPr>
          <a:xfrm>
            <a:off x="2795510" y="2533475"/>
            <a:ext cx="4084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pc="-150" dirty="0">
                <a:solidFill>
                  <a:srgbClr val="C00000"/>
                </a:solidFill>
              </a:rPr>
              <a:t>매일 다른 주제</a:t>
            </a:r>
            <a:r>
              <a:rPr lang="ko-KR" altLang="en-US" sz="1300" b="1" spc="-150" dirty="0"/>
              <a:t>들로 전반적인 내용 복습 및 공부 효과 극대화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7685A6-FA3A-146D-FEAC-C20F31339B95}"/>
              </a:ext>
            </a:extLst>
          </p:cNvPr>
          <p:cNvSpPr txBox="1"/>
          <p:nvPr/>
        </p:nvSpPr>
        <p:spPr>
          <a:xfrm>
            <a:off x="2849466" y="4390292"/>
            <a:ext cx="40687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pc="-150" dirty="0">
                <a:solidFill>
                  <a:srgbClr val="C00000"/>
                </a:solidFill>
              </a:rPr>
              <a:t>중요 문항 </a:t>
            </a:r>
            <a:r>
              <a:rPr lang="ko-KR" altLang="en-US" sz="1300" b="1" spc="-150" dirty="0"/>
              <a:t>선별</a:t>
            </a:r>
            <a:r>
              <a:rPr lang="en-US" altLang="ko-KR" sz="1300" b="1" spc="-150" dirty="0"/>
              <a:t>, </a:t>
            </a:r>
            <a:r>
              <a:rPr lang="ko-KR" altLang="en-US" sz="1300" b="1" spc="-150" dirty="0">
                <a:solidFill>
                  <a:srgbClr val="C00000"/>
                </a:solidFill>
              </a:rPr>
              <a:t>이해하기 쉬운 설명</a:t>
            </a:r>
            <a:r>
              <a:rPr lang="ko-KR" altLang="en-US" sz="1300" b="1" spc="-150" dirty="0"/>
              <a:t>으로 효율적인 수강 가능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233CAB-AE2C-66F0-D533-972C59A27A84}"/>
              </a:ext>
            </a:extLst>
          </p:cNvPr>
          <p:cNvSpPr txBox="1"/>
          <p:nvPr/>
        </p:nvSpPr>
        <p:spPr>
          <a:xfrm>
            <a:off x="9415633" y="2739602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**</a:t>
            </a:r>
            <a:r>
              <a:rPr lang="ko-KR" altLang="en-US" sz="1000" dirty="0"/>
              <a:t>레이아웃 참고</a:t>
            </a:r>
            <a:endParaRPr lang="en-US" altLang="ko-KR" sz="1000" dirty="0"/>
          </a:p>
        </p:txBody>
      </p:sp>
      <p:pic>
        <p:nvPicPr>
          <p:cNvPr id="4097" name="그래픽 4096" descr="열린 인용 부호">
            <a:extLst>
              <a:ext uri="{FF2B5EF4-FFF2-40B4-BE49-F238E27FC236}">
                <a16:creationId xmlns:a16="http://schemas.microsoft.com/office/drawing/2014/main" id="{CE7069DC-81E6-2251-B114-1FBDF9056B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0100" y="1152199"/>
            <a:ext cx="221852" cy="221852"/>
          </a:xfrm>
          <a:prstGeom prst="rect">
            <a:avLst/>
          </a:prstGeom>
        </p:spPr>
      </p:pic>
      <p:pic>
        <p:nvPicPr>
          <p:cNvPr id="4098" name="그래픽 4097" descr="닫는 인용 부호">
            <a:extLst>
              <a:ext uri="{FF2B5EF4-FFF2-40B4-BE49-F238E27FC236}">
                <a16:creationId xmlns:a16="http://schemas.microsoft.com/office/drawing/2014/main" id="{0C19722F-C64F-3055-BD3A-F94C2539A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6135" y="1156324"/>
            <a:ext cx="221852" cy="221852"/>
          </a:xfrm>
          <a:prstGeom prst="rect">
            <a:avLst/>
          </a:prstGeom>
        </p:spPr>
      </p:pic>
      <p:sp>
        <p:nvSpPr>
          <p:cNvPr id="4100" name="TextBox 4099">
            <a:extLst>
              <a:ext uri="{FF2B5EF4-FFF2-40B4-BE49-F238E27FC236}">
                <a16:creationId xmlns:a16="http://schemas.microsoft.com/office/drawing/2014/main" id="{8FC2B010-6A59-709B-E209-12DB3ACCEFFF}"/>
              </a:ext>
            </a:extLst>
          </p:cNvPr>
          <p:cNvSpPr txBox="1"/>
          <p:nvPr/>
        </p:nvSpPr>
        <p:spPr>
          <a:xfrm>
            <a:off x="2527525" y="548106"/>
            <a:ext cx="459933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u="sng" dirty="0"/>
              <a:t>새롭게 시작하는 실무종합</a:t>
            </a:r>
            <a:r>
              <a:rPr lang="ko-KR" altLang="en-US" b="1" dirty="0"/>
              <a:t>과 함께</a:t>
            </a:r>
            <a:endParaRPr lang="en-US" altLang="ko-KR" b="1" dirty="0"/>
          </a:p>
          <a:p>
            <a:pPr algn="ctr"/>
            <a:r>
              <a:rPr lang="ko-KR" altLang="en-US" b="1" dirty="0">
                <a:solidFill>
                  <a:srgbClr val="950E14"/>
                </a:solidFill>
              </a:rPr>
              <a:t>무료</a:t>
            </a:r>
            <a:r>
              <a:rPr lang="ko-KR" altLang="en-US" b="1" dirty="0"/>
              <a:t>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/>
              <a:t>공부할 수 있는</a:t>
            </a:r>
            <a:r>
              <a:rPr lang="en-US" altLang="ko-KR" b="1" dirty="0"/>
              <a:t> </a:t>
            </a:r>
            <a:r>
              <a:rPr lang="ko-KR" altLang="en-US" b="1" dirty="0">
                <a:solidFill>
                  <a:srgbClr val="950E14"/>
                </a:solidFill>
              </a:rPr>
              <a:t>자투리 활용 </a:t>
            </a:r>
            <a:r>
              <a:rPr lang="ko-KR" altLang="en-US" b="1" dirty="0" err="1"/>
              <a:t>끝판왕</a:t>
            </a:r>
            <a:endParaRPr lang="en-US" altLang="ko-KR" b="1" dirty="0"/>
          </a:p>
          <a:p>
            <a:pPr algn="ctr"/>
            <a:endParaRPr lang="en-US" altLang="ko-KR" sz="300" b="1" dirty="0"/>
          </a:p>
          <a:p>
            <a:pPr algn="ctr"/>
            <a:r>
              <a:rPr lang="ko-KR" altLang="en-US" sz="2000" b="1" dirty="0">
                <a:solidFill>
                  <a:srgbClr val="950E14"/>
                </a:solidFill>
              </a:rPr>
              <a:t>장정훈 </a:t>
            </a:r>
            <a:r>
              <a:rPr lang="ko-KR" altLang="en-US" sz="2000" b="1" dirty="0" err="1"/>
              <a:t>시그니처</a:t>
            </a:r>
            <a:r>
              <a:rPr lang="ko-KR" altLang="en-US" sz="2000" b="1" dirty="0">
                <a:solidFill>
                  <a:srgbClr val="950E14"/>
                </a:solidFill>
              </a:rPr>
              <a:t> </a:t>
            </a:r>
            <a:r>
              <a:rPr lang="en-US" altLang="ko-KR" sz="2000" b="1" dirty="0">
                <a:solidFill>
                  <a:srgbClr val="950E14"/>
                </a:solidFill>
              </a:rPr>
              <a:t>1</a:t>
            </a:r>
            <a:r>
              <a:rPr lang="ko-KR" altLang="en-US" sz="2000" b="1" dirty="0">
                <a:solidFill>
                  <a:srgbClr val="950E14"/>
                </a:solidFill>
              </a:rPr>
              <a:t>일 </a:t>
            </a:r>
            <a:r>
              <a:rPr lang="en-US" altLang="ko-KR" sz="2000" b="1" dirty="0">
                <a:solidFill>
                  <a:srgbClr val="950E14"/>
                </a:solidFill>
              </a:rPr>
              <a:t>1</a:t>
            </a:r>
            <a:r>
              <a:rPr lang="ko-KR" altLang="en-US" sz="2000" b="1" dirty="0">
                <a:solidFill>
                  <a:srgbClr val="950E14"/>
                </a:solidFill>
              </a:rPr>
              <a:t>제</a:t>
            </a:r>
            <a:endParaRPr lang="ko-KR" altLang="en-US" b="1" dirty="0">
              <a:solidFill>
                <a:srgbClr val="950E14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7447FA-0109-B095-26F8-648F55F6A769}"/>
              </a:ext>
            </a:extLst>
          </p:cNvPr>
          <p:cNvGrpSpPr/>
          <p:nvPr/>
        </p:nvGrpSpPr>
        <p:grpSpPr>
          <a:xfrm>
            <a:off x="4622603" y="109560"/>
            <a:ext cx="344064" cy="353991"/>
            <a:chOff x="4622603" y="128610"/>
            <a:chExt cx="344064" cy="353991"/>
          </a:xfrm>
        </p:grpSpPr>
        <p:sp>
          <p:nvSpPr>
            <p:cNvPr id="4103" name="타원 4102">
              <a:extLst>
                <a:ext uri="{FF2B5EF4-FFF2-40B4-BE49-F238E27FC236}">
                  <a16:creationId xmlns:a16="http://schemas.microsoft.com/office/drawing/2014/main" id="{88A99EB8-9E18-65D5-CD18-40ABF10C63EF}"/>
                </a:ext>
              </a:extLst>
            </p:cNvPr>
            <p:cNvSpPr/>
            <p:nvPr/>
          </p:nvSpPr>
          <p:spPr>
            <a:xfrm>
              <a:off x="4622604" y="138538"/>
              <a:ext cx="344063" cy="3440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2" name="그래픽 4101" descr="추가">
              <a:extLst>
                <a:ext uri="{FF2B5EF4-FFF2-40B4-BE49-F238E27FC236}">
                  <a16:creationId xmlns:a16="http://schemas.microsoft.com/office/drawing/2014/main" id="{1170BC7D-A847-4BA4-33E4-8857A7588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22603" y="128610"/>
              <a:ext cx="344063" cy="34406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A681AC-21CC-C100-77E2-19A7D6D660FE}"/>
              </a:ext>
            </a:extLst>
          </p:cNvPr>
          <p:cNvSpPr txBox="1"/>
          <p:nvPr/>
        </p:nvSpPr>
        <p:spPr>
          <a:xfrm>
            <a:off x="1229728" y="1347392"/>
            <a:ext cx="38443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1EA83-6566-3D04-8F3F-227CD81A482F}"/>
              </a:ext>
            </a:extLst>
          </p:cNvPr>
          <p:cNvSpPr txBox="1"/>
          <p:nvPr/>
        </p:nvSpPr>
        <p:spPr>
          <a:xfrm>
            <a:off x="2976919" y="6140133"/>
            <a:ext cx="31771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FA556-8B69-978D-7857-AEF70B24B7DE}"/>
              </a:ext>
            </a:extLst>
          </p:cNvPr>
          <p:cNvSpPr txBox="1"/>
          <p:nvPr/>
        </p:nvSpPr>
        <p:spPr>
          <a:xfrm>
            <a:off x="3092451" y="6574697"/>
            <a:ext cx="63801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*23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년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~24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년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월 기준 장정훈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이준호경찰학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미래인재경찰학원 유튜브 장정훈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일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제로 명시된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 516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개 콘텐츠 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누적강좌수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누적조회수 합산 기준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F53F0-4F8F-E7AE-F406-5F0D9A078E1B}"/>
              </a:ext>
            </a:extLst>
          </p:cNvPr>
          <p:cNvSpPr txBox="1"/>
          <p:nvPr/>
        </p:nvSpPr>
        <p:spPr>
          <a:xfrm>
            <a:off x="1095270" y="18087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26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DBA16F-768E-88FF-AF10-A024A2381275}"/>
              </a:ext>
            </a:extLst>
          </p:cNvPr>
          <p:cNvSpPr/>
          <p:nvPr/>
        </p:nvSpPr>
        <p:spPr>
          <a:xfrm>
            <a:off x="1114425" y="353730"/>
            <a:ext cx="7381875" cy="4704045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70434"/>
              </p:ext>
            </p:extLst>
          </p:nvPr>
        </p:nvGraphicFramePr>
        <p:xfrm>
          <a:off x="9430473" y="1"/>
          <a:ext cx="2761527" cy="287424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28600" indent="-228600">
                        <a:buAutoNum type="arabicPeriod"/>
                      </a:pP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r>
                        <a:rPr lang="ko-KR" altLang="en-US" sz="800" dirty="0">
                          <a:latin typeface="+mn-ea"/>
                        </a:rPr>
                        <a:t> 바로가기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dirty="0">
                          <a:latin typeface="+mn-ea"/>
                          <a:hlinkClick r:id="rId2"/>
                        </a:rPr>
                        <a:t>https://www.miraeij.com/police/professor/main/60#CurriculumWrap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dirty="0">
                          <a:latin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</a:rPr>
                        <a:t>공식카페 바로가기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dirty="0">
                          <a:latin typeface="+mn-ea"/>
                          <a:hlinkClick r:id="rId3"/>
                        </a:rPr>
                        <a:t>https://cafe.daum.net/tntpolice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dirty="0">
                          <a:latin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</a:rPr>
                        <a:t>오픈채팅방 참여하기 </a:t>
                      </a:r>
                      <a:r>
                        <a:rPr lang="en-US" altLang="ko-KR" sz="800" dirty="0">
                          <a:latin typeface="+mn-ea"/>
                        </a:rPr>
                        <a:t>URL: 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dirty="0">
                          <a:latin typeface="+mn-ea"/>
                          <a:hlinkClick r:id="rId4"/>
                        </a:rPr>
                        <a:t>https://open.kakao.com/o/gIFxCgJf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Youtube Comment Box Template Website Blog Stock Vector (Royalty Free)  1208534590 | Shutterstock">
            <a:extLst>
              <a:ext uri="{FF2B5EF4-FFF2-40B4-BE49-F238E27FC236}">
                <a16:creationId xmlns:a16="http://schemas.microsoft.com/office/drawing/2014/main" id="{DDB65CBF-6BED-5557-6B7D-722E2AC93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21" y="3348746"/>
            <a:ext cx="2664928" cy="15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0E2CA41-F891-1C15-E835-460F7910620E}"/>
              </a:ext>
            </a:extLst>
          </p:cNvPr>
          <p:cNvGrpSpPr/>
          <p:nvPr/>
        </p:nvGrpSpPr>
        <p:grpSpPr>
          <a:xfrm>
            <a:off x="1293762" y="1085377"/>
            <a:ext cx="6090120" cy="596826"/>
            <a:chOff x="1559893" y="1144200"/>
            <a:chExt cx="6090120" cy="59682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9B751F-B852-EA6A-ED01-2B28584ADB28}"/>
                </a:ext>
              </a:extLst>
            </p:cNvPr>
            <p:cNvSpPr/>
            <p:nvPr/>
          </p:nvSpPr>
          <p:spPr>
            <a:xfrm>
              <a:off x="1559893" y="1144200"/>
              <a:ext cx="6090120" cy="596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427897F-B413-0BC6-2E9C-C05E4B918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53" r="2014" b="11867"/>
            <a:stretch/>
          </p:blipFill>
          <p:spPr>
            <a:xfrm>
              <a:off x="1643696" y="1188661"/>
              <a:ext cx="5965298" cy="49535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036103-660F-761A-8AEA-FDE5BBE64F8C}"/>
              </a:ext>
            </a:extLst>
          </p:cNvPr>
          <p:cNvGrpSpPr/>
          <p:nvPr/>
        </p:nvGrpSpPr>
        <p:grpSpPr>
          <a:xfrm>
            <a:off x="1972712" y="3027929"/>
            <a:ext cx="6090120" cy="596826"/>
            <a:chOff x="1559893" y="3086338"/>
            <a:chExt cx="6090120" cy="59682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A9AA59C-93E9-10BD-DB33-22907A46D405}"/>
                </a:ext>
              </a:extLst>
            </p:cNvPr>
            <p:cNvSpPr/>
            <p:nvPr/>
          </p:nvSpPr>
          <p:spPr>
            <a:xfrm>
              <a:off x="1559893" y="3086338"/>
              <a:ext cx="6090120" cy="596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A88968A-43AB-B555-2571-CB2FBB751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43"/>
            <a:stretch/>
          </p:blipFill>
          <p:spPr>
            <a:xfrm>
              <a:off x="1623319" y="3131105"/>
              <a:ext cx="5165958" cy="533474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B550AA-A37E-AFB7-C00D-28AF68F80D5D}"/>
              </a:ext>
            </a:extLst>
          </p:cNvPr>
          <p:cNvGrpSpPr/>
          <p:nvPr/>
        </p:nvGrpSpPr>
        <p:grpSpPr>
          <a:xfrm>
            <a:off x="1252743" y="3703683"/>
            <a:ext cx="6090120" cy="596826"/>
            <a:chOff x="1559893" y="3761288"/>
            <a:chExt cx="6090120" cy="59682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B31A11B-09EA-34E7-004B-9B610F086F42}"/>
                </a:ext>
              </a:extLst>
            </p:cNvPr>
            <p:cNvSpPr/>
            <p:nvPr/>
          </p:nvSpPr>
          <p:spPr>
            <a:xfrm>
              <a:off x="1559893" y="3761288"/>
              <a:ext cx="6090120" cy="596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3CD0225-271B-5787-EBD3-22BB5746E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668" b="1755"/>
            <a:stretch/>
          </p:blipFill>
          <p:spPr>
            <a:xfrm>
              <a:off x="1623319" y="3772368"/>
              <a:ext cx="4348642" cy="53347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4D9527-BB33-81B1-162B-0980097FE577}"/>
              </a:ext>
            </a:extLst>
          </p:cNvPr>
          <p:cNvGrpSpPr/>
          <p:nvPr/>
        </p:nvGrpSpPr>
        <p:grpSpPr>
          <a:xfrm>
            <a:off x="1972712" y="4378657"/>
            <a:ext cx="6090120" cy="596826"/>
            <a:chOff x="1559893" y="4417188"/>
            <a:chExt cx="6090120" cy="59682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BF66035-46B4-61D7-2D93-D3FA5B5D4145}"/>
                </a:ext>
              </a:extLst>
            </p:cNvPr>
            <p:cNvSpPr/>
            <p:nvPr/>
          </p:nvSpPr>
          <p:spPr>
            <a:xfrm>
              <a:off x="1559893" y="4417188"/>
              <a:ext cx="6090120" cy="596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7270CE-490C-B5C3-DE3C-633CB5770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288"/>
            <a:stretch/>
          </p:blipFill>
          <p:spPr>
            <a:xfrm>
              <a:off x="4523726" y="4471902"/>
              <a:ext cx="2799193" cy="49536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A7E61B2-295D-8D17-9DD3-A7DC7D37D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43696" y="4474472"/>
              <a:ext cx="2524477" cy="49536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FA0491-3FD9-B0C5-38AD-0EB57A57A842}"/>
              </a:ext>
            </a:extLst>
          </p:cNvPr>
          <p:cNvGrpSpPr/>
          <p:nvPr/>
        </p:nvGrpSpPr>
        <p:grpSpPr>
          <a:xfrm>
            <a:off x="1972712" y="1744987"/>
            <a:ext cx="6090120" cy="604109"/>
            <a:chOff x="1559893" y="1801711"/>
            <a:chExt cx="6090120" cy="60410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62AA6C1-93DC-0C2E-6A78-78A1DD4041B2}"/>
                </a:ext>
              </a:extLst>
            </p:cNvPr>
            <p:cNvSpPr/>
            <p:nvPr/>
          </p:nvSpPr>
          <p:spPr>
            <a:xfrm>
              <a:off x="1559893" y="1808994"/>
              <a:ext cx="6090120" cy="596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5A129D9-DB23-AC66-33A7-4AD5C6F28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46"/>
            <a:stretch/>
          </p:blipFill>
          <p:spPr>
            <a:xfrm>
              <a:off x="1631948" y="1801711"/>
              <a:ext cx="5652395" cy="57158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A07ED8-9DFC-09EB-CF41-9AA94D1940FD}"/>
              </a:ext>
            </a:extLst>
          </p:cNvPr>
          <p:cNvGrpSpPr/>
          <p:nvPr/>
        </p:nvGrpSpPr>
        <p:grpSpPr>
          <a:xfrm>
            <a:off x="1293762" y="2383117"/>
            <a:ext cx="6090120" cy="596826"/>
            <a:chOff x="1563884" y="2441259"/>
            <a:chExt cx="6090120" cy="59682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812629D-0585-52DF-1BFF-ADA123035A49}"/>
                </a:ext>
              </a:extLst>
            </p:cNvPr>
            <p:cNvSpPr/>
            <p:nvPr/>
          </p:nvSpPr>
          <p:spPr>
            <a:xfrm>
              <a:off x="1563884" y="2441259"/>
              <a:ext cx="6090120" cy="596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AF2B4D-9A88-BC0C-EBA9-38E5700D6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60" r="2028"/>
            <a:stretch/>
          </p:blipFill>
          <p:spPr>
            <a:xfrm>
              <a:off x="1631948" y="2468081"/>
              <a:ext cx="4899454" cy="543001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E4F0AA9-C69D-5E36-9F84-F72D8296A394}"/>
              </a:ext>
            </a:extLst>
          </p:cNvPr>
          <p:cNvSpPr txBox="1"/>
          <p:nvPr/>
        </p:nvSpPr>
        <p:spPr>
          <a:xfrm>
            <a:off x="9430473" y="4995165"/>
            <a:ext cx="20072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**</a:t>
            </a:r>
            <a:r>
              <a:rPr lang="ko-KR" altLang="en-US" sz="1100" dirty="0"/>
              <a:t>아이디</a:t>
            </a:r>
            <a:r>
              <a:rPr lang="en-US" altLang="ko-KR" sz="1100" dirty="0"/>
              <a:t>/</a:t>
            </a:r>
            <a:r>
              <a:rPr lang="ko-KR" altLang="en-US" sz="1100" dirty="0"/>
              <a:t>날짜</a:t>
            </a:r>
            <a:endParaRPr lang="en-US" altLang="ko-KR" sz="1100" dirty="0"/>
          </a:p>
          <a:p>
            <a:r>
              <a:rPr lang="ko-KR" altLang="en-US" sz="1100" dirty="0"/>
              <a:t>모자이크 처리 부탁드립니다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05BB4B77-455C-9FA6-40BF-2C7FC4A28781}"/>
              </a:ext>
            </a:extLst>
          </p:cNvPr>
          <p:cNvGrpSpPr/>
          <p:nvPr/>
        </p:nvGrpSpPr>
        <p:grpSpPr>
          <a:xfrm>
            <a:off x="4844916" y="527084"/>
            <a:ext cx="1424249" cy="305533"/>
            <a:chOff x="7474018" y="2702405"/>
            <a:chExt cx="1294772" cy="277757"/>
          </a:xfrm>
        </p:grpSpPr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479AC8FB-BD42-21A3-F853-C7325685B6B7}"/>
                </a:ext>
              </a:extLst>
            </p:cNvPr>
            <p:cNvSpPr/>
            <p:nvPr/>
          </p:nvSpPr>
          <p:spPr>
            <a:xfrm>
              <a:off x="7474018" y="2703163"/>
              <a:ext cx="1294772" cy="276999"/>
            </a:xfrm>
            <a:prstGeom prst="roundRect">
              <a:avLst/>
            </a:prstGeom>
            <a:solidFill>
              <a:srgbClr val="950E14">
                <a:alpha val="6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02082E8-BD23-20DF-F060-E54715D1731F}"/>
                </a:ext>
              </a:extLst>
            </p:cNvPr>
            <p:cNvSpPr txBox="1"/>
            <p:nvPr/>
          </p:nvSpPr>
          <p:spPr>
            <a:xfrm>
              <a:off x="7694483" y="2702405"/>
              <a:ext cx="8931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#</a:t>
              </a:r>
              <a:r>
                <a:rPr lang="ko-KR" altLang="en-US" sz="1200" b="1" dirty="0" err="1">
                  <a:solidFill>
                    <a:schemeClr val="bg1"/>
                  </a:solidFill>
                </a:rPr>
                <a:t>출근할때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933871A6-3433-5093-2D24-A4C1CF021DAF}"/>
              </a:ext>
            </a:extLst>
          </p:cNvPr>
          <p:cNvGrpSpPr/>
          <p:nvPr/>
        </p:nvGrpSpPr>
        <p:grpSpPr>
          <a:xfrm>
            <a:off x="1386155" y="533434"/>
            <a:ext cx="1527432" cy="306211"/>
            <a:chOff x="7474018" y="2703163"/>
            <a:chExt cx="1388574" cy="278374"/>
          </a:xfrm>
        </p:grpSpPr>
        <p:sp>
          <p:nvSpPr>
            <p:cNvPr id="1040" name="사각형: 둥근 모서리 1039">
              <a:extLst>
                <a:ext uri="{FF2B5EF4-FFF2-40B4-BE49-F238E27FC236}">
                  <a16:creationId xmlns:a16="http://schemas.microsoft.com/office/drawing/2014/main" id="{6BA6979F-6EF2-2789-7D2D-DE9ADA3D62F1}"/>
                </a:ext>
              </a:extLst>
            </p:cNvPr>
            <p:cNvSpPr/>
            <p:nvPr/>
          </p:nvSpPr>
          <p:spPr>
            <a:xfrm>
              <a:off x="7474018" y="2703163"/>
              <a:ext cx="1294772" cy="276999"/>
            </a:xfrm>
            <a:prstGeom prst="roundRect">
              <a:avLst/>
            </a:prstGeom>
            <a:solidFill>
              <a:srgbClr val="950E14">
                <a:alpha val="6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CCD7E474-D2BB-5529-0EA5-CC03E7043366}"/>
                </a:ext>
              </a:extLst>
            </p:cNvPr>
            <p:cNvSpPr txBox="1"/>
            <p:nvPr/>
          </p:nvSpPr>
          <p:spPr>
            <a:xfrm>
              <a:off x="7507734" y="2704538"/>
              <a:ext cx="13548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#</a:t>
              </a:r>
              <a:r>
                <a:rPr lang="ko-KR" altLang="en-US" sz="1200" b="1" dirty="0" err="1">
                  <a:solidFill>
                    <a:schemeClr val="bg1"/>
                  </a:solidFill>
                </a:rPr>
                <a:t>근무시간틈틈이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360061AD-1E75-2228-76D5-414F0FC504CC}"/>
              </a:ext>
            </a:extLst>
          </p:cNvPr>
          <p:cNvGrpSpPr/>
          <p:nvPr/>
        </p:nvGrpSpPr>
        <p:grpSpPr>
          <a:xfrm>
            <a:off x="6648977" y="529414"/>
            <a:ext cx="1424249" cy="315295"/>
            <a:chOff x="7474018" y="2703163"/>
            <a:chExt cx="1294772" cy="286631"/>
          </a:xfrm>
        </p:grpSpPr>
        <p:sp>
          <p:nvSpPr>
            <p:cNvPr id="1043" name="사각형: 둥근 모서리 1042">
              <a:extLst>
                <a:ext uri="{FF2B5EF4-FFF2-40B4-BE49-F238E27FC236}">
                  <a16:creationId xmlns:a16="http://schemas.microsoft.com/office/drawing/2014/main" id="{A2D1B8C1-F92D-91F8-1A1B-629B128AC2E5}"/>
                </a:ext>
              </a:extLst>
            </p:cNvPr>
            <p:cNvSpPr/>
            <p:nvPr/>
          </p:nvSpPr>
          <p:spPr>
            <a:xfrm>
              <a:off x="7474018" y="2703163"/>
              <a:ext cx="1294772" cy="276999"/>
            </a:xfrm>
            <a:prstGeom prst="roundRect">
              <a:avLst/>
            </a:prstGeom>
            <a:solidFill>
              <a:srgbClr val="950E14">
                <a:alpha val="6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716D0F2C-5EE5-D99F-53A6-0ED80F4B88BA}"/>
                </a:ext>
              </a:extLst>
            </p:cNvPr>
            <p:cNvSpPr txBox="1"/>
            <p:nvPr/>
          </p:nvSpPr>
          <p:spPr>
            <a:xfrm>
              <a:off x="7743770" y="2712795"/>
              <a:ext cx="8931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#</a:t>
              </a:r>
              <a:r>
                <a:rPr lang="ko-KR" altLang="en-US" sz="1200" b="1" dirty="0" err="1">
                  <a:solidFill>
                    <a:schemeClr val="bg1"/>
                  </a:solidFill>
                </a:rPr>
                <a:t>밥먹을때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231C9F47-1970-B320-EF02-D18417762D53}"/>
              </a:ext>
            </a:extLst>
          </p:cNvPr>
          <p:cNvGrpSpPr/>
          <p:nvPr/>
        </p:nvGrpSpPr>
        <p:grpSpPr>
          <a:xfrm>
            <a:off x="3131572" y="530104"/>
            <a:ext cx="1424249" cy="318201"/>
            <a:chOff x="7474018" y="2703163"/>
            <a:chExt cx="1294772" cy="289273"/>
          </a:xfrm>
        </p:grpSpPr>
        <p:sp>
          <p:nvSpPr>
            <p:cNvPr id="1046" name="사각형: 둥근 모서리 1045">
              <a:extLst>
                <a:ext uri="{FF2B5EF4-FFF2-40B4-BE49-F238E27FC236}">
                  <a16:creationId xmlns:a16="http://schemas.microsoft.com/office/drawing/2014/main" id="{C6DC4509-60C3-C956-80A5-A67450003FA5}"/>
                </a:ext>
              </a:extLst>
            </p:cNvPr>
            <p:cNvSpPr/>
            <p:nvPr/>
          </p:nvSpPr>
          <p:spPr>
            <a:xfrm>
              <a:off x="7474018" y="2703163"/>
              <a:ext cx="1294772" cy="276999"/>
            </a:xfrm>
            <a:prstGeom prst="roundRect">
              <a:avLst/>
            </a:prstGeom>
            <a:solidFill>
              <a:srgbClr val="950E14">
                <a:alpha val="6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3E7AE4DE-67C7-9A24-DD4C-4EFFC6F27BF9}"/>
                </a:ext>
              </a:extLst>
            </p:cNvPr>
            <p:cNvSpPr txBox="1"/>
            <p:nvPr/>
          </p:nvSpPr>
          <p:spPr>
            <a:xfrm>
              <a:off x="7556060" y="2715437"/>
              <a:ext cx="1200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#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대기시간활용</a:t>
              </a:r>
            </a:p>
          </p:txBody>
        </p:sp>
      </p:grpSp>
      <p:pic>
        <p:nvPicPr>
          <p:cNvPr id="7170" name="Picture 2" descr="안드로이드 카톡 테마 #다음카페 : 네이버 블로그">
            <a:extLst>
              <a:ext uri="{FF2B5EF4-FFF2-40B4-BE49-F238E27FC236}">
                <a16:creationId xmlns:a16="http://schemas.microsoft.com/office/drawing/2014/main" id="{A2D07F8A-A206-B45A-9482-DF2D9AFCC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34533" r="33670" b="33785"/>
          <a:stretch/>
        </p:blipFill>
        <p:spPr bwMode="auto">
          <a:xfrm>
            <a:off x="3842430" y="5869072"/>
            <a:ext cx="568966" cy="54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02A635-C152-2931-5E70-70C2897A87FF}"/>
              </a:ext>
            </a:extLst>
          </p:cNvPr>
          <p:cNvSpPr txBox="1"/>
          <p:nvPr/>
        </p:nvSpPr>
        <p:spPr>
          <a:xfrm>
            <a:off x="4451971" y="5944438"/>
            <a:ext cx="1189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150" dirty="0">
                <a:solidFill>
                  <a:srgbClr val="950E14"/>
                </a:solidFill>
              </a:rPr>
              <a:t>장정훈</a:t>
            </a:r>
            <a:r>
              <a:rPr lang="ko-KR" altLang="en-US" sz="1100" b="1" spc="-150" dirty="0"/>
              <a:t> 교수님</a:t>
            </a:r>
            <a:endParaRPr lang="en-US" altLang="ko-KR" sz="1100" b="1" spc="-150" dirty="0"/>
          </a:p>
          <a:p>
            <a:r>
              <a:rPr lang="ko-KR" altLang="en-US" sz="1100" b="1" spc="-150" dirty="0">
                <a:solidFill>
                  <a:srgbClr val="950E14"/>
                </a:solidFill>
              </a:rPr>
              <a:t>공식카페</a:t>
            </a:r>
            <a:r>
              <a:rPr lang="ko-KR" altLang="en-US" sz="1100" b="1" spc="-150" dirty="0"/>
              <a:t> 바로가기</a:t>
            </a:r>
          </a:p>
        </p:txBody>
      </p:sp>
      <p:pic>
        <p:nvPicPr>
          <p:cNvPr id="7174" name="Picture 6" descr="카카오 아이콘 ai 일러스트 파일 다운로드 kakao icon illustrator">
            <a:extLst>
              <a:ext uri="{FF2B5EF4-FFF2-40B4-BE49-F238E27FC236}">
                <a16:creationId xmlns:a16="http://schemas.microsoft.com/office/drawing/2014/main" id="{4C5DC531-0708-B516-EAE8-1C4A0544A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0" t="24893" r="25465" b="24894"/>
          <a:stretch/>
        </p:blipFill>
        <p:spPr bwMode="auto">
          <a:xfrm>
            <a:off x="6253537" y="5894511"/>
            <a:ext cx="487955" cy="4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21B1933-D4ED-FEBD-D249-5795D99BC3FB}"/>
              </a:ext>
            </a:extLst>
          </p:cNvPr>
          <p:cNvSpPr txBox="1"/>
          <p:nvPr/>
        </p:nvSpPr>
        <p:spPr>
          <a:xfrm>
            <a:off x="6753261" y="5925689"/>
            <a:ext cx="1311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150" dirty="0">
                <a:solidFill>
                  <a:srgbClr val="950E14"/>
                </a:solidFill>
              </a:rPr>
              <a:t>실무종합</a:t>
            </a:r>
            <a:r>
              <a:rPr lang="en-US" altLang="ko-KR" sz="1100" b="1" spc="-150" dirty="0">
                <a:solidFill>
                  <a:srgbClr val="950E14"/>
                </a:solidFill>
              </a:rPr>
              <a:t> </a:t>
            </a:r>
            <a:r>
              <a:rPr lang="en-US" altLang="ko-KR" sz="1100" b="1" spc="-150" dirty="0"/>
              <a:t>OX </a:t>
            </a:r>
            <a:r>
              <a:rPr lang="ko-KR" altLang="en-US" sz="1100" b="1" spc="-150" dirty="0"/>
              <a:t>복습</a:t>
            </a:r>
            <a:endParaRPr lang="en-US" altLang="ko-KR" sz="1100" b="1" spc="-150" dirty="0"/>
          </a:p>
          <a:p>
            <a:r>
              <a:rPr lang="ko-KR" altLang="en-US" sz="1100" b="1" spc="-150" dirty="0">
                <a:solidFill>
                  <a:srgbClr val="950E14"/>
                </a:solidFill>
              </a:rPr>
              <a:t>오픈채팅방</a:t>
            </a:r>
            <a:r>
              <a:rPr lang="ko-KR" altLang="en-US" sz="1100" b="1" spc="-150" dirty="0"/>
              <a:t> 참여하기</a:t>
            </a:r>
            <a:endParaRPr lang="en-US" altLang="ko-KR" sz="1100" b="1" spc="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CC59D-D9FC-D6B7-2DA5-367BD1C12DD7}"/>
              </a:ext>
            </a:extLst>
          </p:cNvPr>
          <p:cNvSpPr txBox="1"/>
          <p:nvPr/>
        </p:nvSpPr>
        <p:spPr>
          <a:xfrm>
            <a:off x="9378435" y="3072696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**</a:t>
            </a:r>
            <a:r>
              <a:rPr lang="ko-KR" altLang="en-US" sz="1100" dirty="0"/>
              <a:t>댓글 </a:t>
            </a:r>
            <a:r>
              <a:rPr lang="ko-KR" altLang="en-US" sz="1100" dirty="0" err="1"/>
              <a:t>박스창</a:t>
            </a:r>
            <a:r>
              <a:rPr lang="ko-KR" altLang="en-US" sz="1100" dirty="0"/>
              <a:t> 참고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2EF486-326F-5263-4F8D-C368809EE25F}"/>
              </a:ext>
            </a:extLst>
          </p:cNvPr>
          <p:cNvSpPr/>
          <p:nvPr/>
        </p:nvSpPr>
        <p:spPr>
          <a:xfrm>
            <a:off x="6172387" y="5777994"/>
            <a:ext cx="1892452" cy="726276"/>
          </a:xfrm>
          <a:prstGeom prst="roundRect">
            <a:avLst/>
          </a:prstGeom>
          <a:noFill/>
          <a:ln w="12700">
            <a:solidFill>
              <a:srgbClr val="950E14">
                <a:alpha val="48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0042643-8140-33E1-2370-9308A3D93A3E}"/>
              </a:ext>
            </a:extLst>
          </p:cNvPr>
          <p:cNvSpPr/>
          <p:nvPr/>
        </p:nvSpPr>
        <p:spPr>
          <a:xfrm>
            <a:off x="3830661" y="5777994"/>
            <a:ext cx="1892452" cy="726276"/>
          </a:xfrm>
          <a:prstGeom prst="roundRect">
            <a:avLst/>
          </a:prstGeom>
          <a:noFill/>
          <a:ln w="12700">
            <a:solidFill>
              <a:srgbClr val="950E14">
                <a:alpha val="48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3A560BEB-5109-2B01-CCF0-728092969400}"/>
              </a:ext>
            </a:extLst>
          </p:cNvPr>
          <p:cNvGrpSpPr/>
          <p:nvPr/>
        </p:nvGrpSpPr>
        <p:grpSpPr>
          <a:xfrm>
            <a:off x="1484476" y="5777994"/>
            <a:ext cx="1892452" cy="726276"/>
            <a:chOff x="1864179" y="5777994"/>
            <a:chExt cx="1892452" cy="72627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256606F-AA2E-98FC-19A1-FE3D2708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77644" y="5859509"/>
              <a:ext cx="619567" cy="5632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4F0741-A484-D164-F243-71F6E809ED3F}"/>
                </a:ext>
              </a:extLst>
            </p:cNvPr>
            <p:cNvSpPr txBox="1"/>
            <p:nvPr/>
          </p:nvSpPr>
          <p:spPr>
            <a:xfrm>
              <a:off x="2581847" y="5925686"/>
              <a:ext cx="10679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spc="-150" dirty="0">
                  <a:solidFill>
                    <a:srgbClr val="950E14"/>
                  </a:solidFill>
                </a:rPr>
                <a:t>장정훈</a:t>
              </a:r>
              <a:r>
                <a:rPr lang="ko-KR" altLang="en-US" sz="1100" b="1" spc="-150" dirty="0"/>
                <a:t> 교수님</a:t>
              </a:r>
              <a:endParaRPr lang="en-US" altLang="ko-KR" sz="1100" b="1" spc="-150" dirty="0"/>
            </a:p>
            <a:p>
              <a:r>
                <a:rPr lang="ko-KR" altLang="en-US" sz="1100" b="1" spc="-150" dirty="0" err="1">
                  <a:solidFill>
                    <a:srgbClr val="950E14"/>
                  </a:solidFill>
                </a:rPr>
                <a:t>교수홈</a:t>
              </a:r>
              <a:r>
                <a:rPr lang="ko-KR" altLang="en-US" sz="1100" b="1" spc="-150" dirty="0"/>
                <a:t> 바로가기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63A47B5-B8B0-ABA2-750B-88202BD405FC}"/>
                </a:ext>
              </a:extLst>
            </p:cNvPr>
            <p:cNvSpPr/>
            <p:nvPr/>
          </p:nvSpPr>
          <p:spPr>
            <a:xfrm>
              <a:off x="1864179" y="5777994"/>
              <a:ext cx="1892452" cy="726276"/>
            </a:xfrm>
            <a:prstGeom prst="roundRect">
              <a:avLst/>
            </a:prstGeom>
            <a:noFill/>
            <a:ln w="12700">
              <a:solidFill>
                <a:srgbClr val="950E14">
                  <a:alpha val="48000"/>
                </a:srgb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E25E5A-A12E-9455-4BA6-44F37F485B62}"/>
              </a:ext>
            </a:extLst>
          </p:cNvPr>
          <p:cNvGrpSpPr/>
          <p:nvPr/>
        </p:nvGrpSpPr>
        <p:grpSpPr>
          <a:xfrm>
            <a:off x="1114424" y="5255013"/>
            <a:ext cx="7381980" cy="359425"/>
            <a:chOff x="667524" y="1913999"/>
            <a:chExt cx="8163390" cy="3594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672A4CB-A0DE-C90C-957D-8F34F0814420}"/>
                </a:ext>
              </a:extLst>
            </p:cNvPr>
            <p:cNvSpPr/>
            <p:nvPr/>
          </p:nvSpPr>
          <p:spPr>
            <a:xfrm>
              <a:off x="667524" y="1913999"/>
              <a:ext cx="8163390" cy="359425"/>
            </a:xfrm>
            <a:prstGeom prst="roundRect">
              <a:avLst/>
            </a:prstGeom>
            <a:solidFill>
              <a:srgbClr val="898383">
                <a:alpha val="6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68" name="TextBox 7167">
              <a:extLst>
                <a:ext uri="{FF2B5EF4-FFF2-40B4-BE49-F238E27FC236}">
                  <a16:creationId xmlns:a16="http://schemas.microsoft.com/office/drawing/2014/main" id="{0F34322D-B697-0299-DFBE-4498740F7546}"/>
                </a:ext>
              </a:extLst>
            </p:cNvPr>
            <p:cNvSpPr txBox="1"/>
            <p:nvPr/>
          </p:nvSpPr>
          <p:spPr>
            <a:xfrm>
              <a:off x="1976373" y="1950059"/>
              <a:ext cx="56403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</a:rPr>
                <a:t>더 많은 것이 궁금하다면</a:t>
              </a:r>
              <a:r>
                <a:rPr lang="en-US" altLang="ko-KR" sz="1400" spc="-150" dirty="0">
                  <a:solidFill>
                    <a:schemeClr val="bg1"/>
                  </a:solidFill>
                </a:rPr>
                <a:t>?</a:t>
              </a:r>
              <a:endParaRPr lang="ko-KR" altLang="en-US" sz="14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DAB2F9-0BD3-9C12-DAB8-E2C543F9228D}"/>
              </a:ext>
            </a:extLst>
          </p:cNvPr>
          <p:cNvSpPr txBox="1"/>
          <p:nvPr/>
        </p:nvSpPr>
        <p:spPr>
          <a:xfrm>
            <a:off x="1222142" y="5674843"/>
            <a:ext cx="38443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0D8FA-4E84-3FCF-73E4-576C67F0D82E}"/>
              </a:ext>
            </a:extLst>
          </p:cNvPr>
          <p:cNvSpPr txBox="1"/>
          <p:nvPr/>
        </p:nvSpPr>
        <p:spPr>
          <a:xfrm>
            <a:off x="1095270" y="18087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57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80C5B3C6-633F-EB8A-2C10-3EB773A3B88A}"/>
              </a:ext>
            </a:extLst>
          </p:cNvPr>
          <p:cNvSpPr txBox="1"/>
          <p:nvPr/>
        </p:nvSpPr>
        <p:spPr>
          <a:xfrm rot="20303399">
            <a:off x="-771859" y="561470"/>
            <a:ext cx="5654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gradFill>
                  <a:gsLst>
                    <a:gs pos="0">
                      <a:srgbClr val="F7F7F7"/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69000">
                      <a:schemeClr val="accent3">
                        <a:lumMod val="30000"/>
                        <a:lumOff val="70000"/>
                        <a:alpha val="74000"/>
                      </a:schemeClr>
                    </a:gs>
                  </a:gsLst>
                  <a:lin ang="2700000" scaled="1"/>
                </a:gradFill>
                <a:latin typeface="Mongolian Baiti" panose="03000500000000000000" pitchFamily="66" charset="0"/>
                <a:ea typeface="Cambria Math" panose="02040503050406030204" pitchFamily="18" charset="0"/>
                <a:cs typeface="Mongolian Baiti" panose="03000500000000000000" pitchFamily="66" charset="0"/>
              </a:rPr>
              <a:t>EVENT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8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832859"/>
              </p:ext>
            </p:extLst>
          </p:nvPr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2A9BF9-9593-7B96-22D2-DBC035FA9648}"/>
              </a:ext>
            </a:extLst>
          </p:cNvPr>
          <p:cNvGrpSpPr/>
          <p:nvPr/>
        </p:nvGrpSpPr>
        <p:grpSpPr>
          <a:xfrm>
            <a:off x="2929236" y="346115"/>
            <a:ext cx="3720716" cy="419695"/>
            <a:chOff x="2929236" y="546529"/>
            <a:chExt cx="3720716" cy="41969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875F703-EAA8-9824-228D-F7DC22AACBCC}"/>
                </a:ext>
              </a:extLst>
            </p:cNvPr>
            <p:cNvSpPr/>
            <p:nvPr/>
          </p:nvSpPr>
          <p:spPr>
            <a:xfrm>
              <a:off x="2929236" y="546529"/>
              <a:ext cx="3720716" cy="419695"/>
            </a:xfrm>
            <a:prstGeom prst="roundRect">
              <a:avLst/>
            </a:prstGeom>
            <a:solidFill>
              <a:srgbClr val="950E14">
                <a:alpha val="6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8E971C-D9AA-791B-845B-294554B5905D}"/>
                </a:ext>
              </a:extLst>
            </p:cNvPr>
            <p:cNvSpPr txBox="1"/>
            <p:nvPr/>
          </p:nvSpPr>
          <p:spPr>
            <a:xfrm>
              <a:off x="3202580" y="555963"/>
              <a:ext cx="32828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150" dirty="0">
                  <a:solidFill>
                    <a:schemeClr val="bg1"/>
                  </a:solidFill>
                </a:rPr>
                <a:t>2025 </a:t>
              </a:r>
              <a:r>
                <a:rPr lang="ko-KR" altLang="en-US" sz="2000" b="1" spc="-150" dirty="0">
                  <a:solidFill>
                    <a:schemeClr val="bg1"/>
                  </a:solidFill>
                </a:rPr>
                <a:t>실무종합 </a:t>
              </a:r>
              <a:r>
                <a:rPr lang="ko-KR" altLang="en-US" sz="2000" b="1" spc="-150" dirty="0" err="1">
                  <a:solidFill>
                    <a:schemeClr val="bg1"/>
                  </a:solidFill>
                </a:rPr>
                <a:t>기대평</a:t>
              </a:r>
              <a:r>
                <a:rPr lang="ko-KR" altLang="en-US" sz="2000" b="1" spc="-150" dirty="0">
                  <a:solidFill>
                    <a:schemeClr val="bg1"/>
                  </a:solidFill>
                </a:rPr>
                <a:t> </a:t>
              </a:r>
              <a:r>
                <a:rPr lang="en-US" altLang="ko-KR" sz="2000" b="1" spc="-150" dirty="0">
                  <a:solidFill>
                    <a:schemeClr val="bg1"/>
                  </a:solidFill>
                </a:rPr>
                <a:t>EVENT</a:t>
              </a:r>
              <a:endParaRPr lang="ko-KR" altLang="en-US" sz="2000" b="1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003A741-C2F4-2164-ED87-3E0F27A5AF0E}"/>
              </a:ext>
            </a:extLst>
          </p:cNvPr>
          <p:cNvSpPr txBox="1"/>
          <p:nvPr/>
        </p:nvSpPr>
        <p:spPr>
          <a:xfrm>
            <a:off x="2605342" y="874070"/>
            <a:ext cx="4368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/>
              <a:t>장정훈 교수님의 </a:t>
            </a:r>
            <a:r>
              <a:rPr lang="en-US" altLang="ko-KR" b="1" spc="-150" dirty="0"/>
              <a:t>2025</a:t>
            </a:r>
            <a:r>
              <a:rPr lang="ko-KR" altLang="en-US" b="1" spc="-150" dirty="0"/>
              <a:t>년 승진 대비 실무종합</a:t>
            </a:r>
            <a:endParaRPr lang="en-US" altLang="ko-KR" b="1" spc="-150" dirty="0"/>
          </a:p>
          <a:p>
            <a:pPr algn="ctr"/>
            <a:r>
              <a:rPr lang="ko-KR" altLang="en-US" spc="-150" dirty="0"/>
              <a:t>강의를 기다리며</a:t>
            </a:r>
            <a:r>
              <a:rPr lang="en-US" altLang="ko-KR" spc="-150" dirty="0"/>
              <a:t> </a:t>
            </a:r>
            <a:r>
              <a:rPr lang="ko-KR" altLang="en-US" b="1" spc="-150" dirty="0"/>
              <a:t>기대평</a:t>
            </a:r>
            <a:r>
              <a:rPr lang="ko-KR" altLang="en-US" spc="-150" dirty="0"/>
              <a:t>을 남겨주세요</a:t>
            </a:r>
            <a:r>
              <a:rPr lang="en-US" altLang="ko-KR" spc="-150" dirty="0"/>
              <a:t>!</a:t>
            </a:r>
          </a:p>
          <a:p>
            <a:pPr algn="ctr"/>
            <a:endParaRPr lang="en-US" altLang="ko-KR" sz="500" spc="-150" dirty="0"/>
          </a:p>
          <a:p>
            <a:pPr algn="ctr"/>
            <a:r>
              <a:rPr lang="ko-KR" altLang="en-US" spc="-150" dirty="0"/>
              <a:t>정성스럽게 </a:t>
            </a:r>
            <a:r>
              <a:rPr lang="ko-KR" altLang="en-US" spc="-150" dirty="0" err="1"/>
              <a:t>남겨주신</a:t>
            </a:r>
            <a:r>
              <a:rPr lang="ko-KR" altLang="en-US" spc="-150" dirty="0"/>
              <a:t> </a:t>
            </a:r>
            <a:r>
              <a:rPr lang="ko-KR" altLang="en-US" b="1" spc="-150" dirty="0" err="1"/>
              <a:t>기대평</a:t>
            </a:r>
            <a:r>
              <a:rPr lang="ko-KR" altLang="en-US" spc="-150" dirty="0"/>
              <a:t> 중 </a:t>
            </a:r>
            <a:r>
              <a:rPr lang="ko-KR" altLang="en-US" b="1" spc="-150" dirty="0"/>
              <a:t>추첨</a:t>
            </a:r>
            <a:r>
              <a:rPr lang="ko-KR" altLang="en-US" spc="-150" dirty="0"/>
              <a:t>을 통해 </a:t>
            </a:r>
            <a:endParaRPr lang="en-US" altLang="ko-KR" spc="-150" dirty="0"/>
          </a:p>
          <a:p>
            <a:pPr algn="ctr"/>
            <a:r>
              <a:rPr lang="ko-KR" altLang="en-US" b="1" spc="-150" dirty="0"/>
              <a:t>푸짐한 선물</a:t>
            </a:r>
            <a:r>
              <a:rPr lang="ko-KR" altLang="en-US" spc="-150" dirty="0"/>
              <a:t>을 드립니다</a:t>
            </a:r>
            <a:r>
              <a:rPr lang="en-US" altLang="ko-KR" spc="-150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A923BF-9B6C-9221-2BA1-4553E9BD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90" y="2846240"/>
            <a:ext cx="2454084" cy="1574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1FFF17-F478-E95E-E2B2-4F142CD958DD}"/>
              </a:ext>
            </a:extLst>
          </p:cNvPr>
          <p:cNvSpPr txBox="1"/>
          <p:nvPr/>
        </p:nvSpPr>
        <p:spPr>
          <a:xfrm>
            <a:off x="3685517" y="4392869"/>
            <a:ext cx="2081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스타벅스 </a:t>
            </a:r>
            <a:r>
              <a:rPr lang="en-US" altLang="ko-KR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e</a:t>
            </a:r>
            <a:r>
              <a:rPr lang="ko-KR" altLang="en-US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카드 </a:t>
            </a:r>
            <a:r>
              <a:rPr lang="en-US" altLang="ko-KR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만원 교환권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18D98-93D2-93F3-9BDF-09B6CAF89583}"/>
              </a:ext>
            </a:extLst>
          </p:cNvPr>
          <p:cNvSpPr txBox="1"/>
          <p:nvPr/>
        </p:nvSpPr>
        <p:spPr>
          <a:xfrm>
            <a:off x="2511052" y="6465239"/>
            <a:ext cx="2457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BBQ </a:t>
            </a:r>
            <a:r>
              <a:rPr lang="ko-KR" altLang="en-US" sz="1000" i="0" dirty="0" err="1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황금올리브치킨</a:t>
            </a:r>
            <a:r>
              <a:rPr lang="en-US" altLang="ko-KR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+</a:t>
            </a:r>
            <a:r>
              <a:rPr lang="ko-KR" altLang="en-US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콜라</a:t>
            </a:r>
            <a:r>
              <a:rPr lang="en-US" altLang="ko-KR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1.25L</a:t>
            </a:r>
            <a:endParaRPr lang="ko-KR" altLang="en-US" sz="1000" i="0" dirty="0">
              <a:solidFill>
                <a:srgbClr val="222222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32C99A-4163-FF04-B7CA-41F51074C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" t="8010" r="3882" b="3998"/>
          <a:stretch/>
        </p:blipFill>
        <p:spPr>
          <a:xfrm>
            <a:off x="2781300" y="4756148"/>
            <a:ext cx="1853597" cy="16547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E8CEA18-92A4-99BE-CA4D-D71CF5727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732" y="4842094"/>
            <a:ext cx="1656562" cy="157821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8AE5C8E-8FE6-04E9-FBE9-ED3CA368C617}"/>
              </a:ext>
            </a:extLst>
          </p:cNvPr>
          <p:cNvGrpSpPr/>
          <p:nvPr/>
        </p:nvGrpSpPr>
        <p:grpSpPr>
          <a:xfrm>
            <a:off x="5720636" y="2691449"/>
            <a:ext cx="799743" cy="799743"/>
            <a:chOff x="5827369" y="2502623"/>
            <a:chExt cx="879717" cy="879717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B9C6B4B-AC30-2734-D922-D7791A555371}"/>
                </a:ext>
              </a:extLst>
            </p:cNvPr>
            <p:cNvSpPr/>
            <p:nvPr/>
          </p:nvSpPr>
          <p:spPr>
            <a:xfrm>
              <a:off x="5827369" y="2502623"/>
              <a:ext cx="879717" cy="879717"/>
            </a:xfrm>
            <a:prstGeom prst="ellipse">
              <a:avLst/>
            </a:prstGeom>
            <a:solidFill>
              <a:srgbClr val="950E14"/>
            </a:solidFill>
            <a:ln>
              <a:solidFill>
                <a:srgbClr val="950E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B3D6F-8CED-4E20-E532-EE947F57C0F3}"/>
                </a:ext>
              </a:extLst>
            </p:cNvPr>
            <p:cNvSpPr txBox="1"/>
            <p:nvPr/>
          </p:nvSpPr>
          <p:spPr>
            <a:xfrm>
              <a:off x="5939076" y="2619315"/>
              <a:ext cx="656302" cy="64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</a:rPr>
                <a:t>등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(2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명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EC724CA-405B-0B2E-0996-AFAFBA4032FB}"/>
              </a:ext>
            </a:extLst>
          </p:cNvPr>
          <p:cNvSpPr txBox="1"/>
          <p:nvPr/>
        </p:nvSpPr>
        <p:spPr>
          <a:xfrm>
            <a:off x="4825970" y="6451225"/>
            <a:ext cx="23419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스타벅스</a:t>
            </a:r>
            <a:r>
              <a:rPr lang="en-US" altLang="ko-KR" sz="1000" dirty="0">
                <a:solidFill>
                  <a:srgbClr val="22222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000" i="0" dirty="0">
                <a:solidFill>
                  <a:srgbClr val="222222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아메리카노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45A380-E7AB-4E0C-AA09-DA271CD67E2C}"/>
              </a:ext>
            </a:extLst>
          </p:cNvPr>
          <p:cNvSpPr txBox="1"/>
          <p:nvPr/>
        </p:nvSpPr>
        <p:spPr>
          <a:xfrm>
            <a:off x="9481468" y="1889591"/>
            <a:ext cx="254429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**</a:t>
            </a:r>
            <a:r>
              <a:rPr lang="ko-KR" altLang="en-US" sz="1000" dirty="0"/>
              <a:t>첨부 이미지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1. </a:t>
            </a:r>
            <a:r>
              <a:rPr lang="ko-KR" altLang="en-US" sz="1000" dirty="0"/>
              <a:t>스타벅스 교환권</a:t>
            </a:r>
            <a:endParaRPr lang="en-US" altLang="ko-KR" sz="1000" dirty="0"/>
          </a:p>
          <a:p>
            <a:r>
              <a:rPr lang="en-US" altLang="ko-KR" sz="1000" dirty="0"/>
              <a:t>https://biz.giftishow.com/ggoods/detail?goodsNo=49235&amp;categorySeq=1&amp;goodsCode=G00002401537</a:t>
            </a:r>
          </a:p>
          <a:p>
            <a:endParaRPr lang="en-US" altLang="ko-KR" sz="1000" dirty="0"/>
          </a:p>
          <a:p>
            <a:r>
              <a:rPr lang="en-US" altLang="ko-KR" sz="1000" dirty="0"/>
              <a:t>2. BBQ </a:t>
            </a:r>
            <a:r>
              <a:rPr lang="ko-KR" altLang="en-US" sz="1000" dirty="0"/>
              <a:t>치킨</a:t>
            </a:r>
            <a:endParaRPr lang="en-US" altLang="ko-KR" sz="1000" dirty="0"/>
          </a:p>
          <a:p>
            <a:r>
              <a:rPr lang="en-US" altLang="ko-KR" sz="1000" dirty="0"/>
              <a:t>https://biz.giftishow.com/ggoods/detail?goodsNo=44509&amp;categorySeq=5&amp;goodsCode=G00001842644</a:t>
            </a:r>
          </a:p>
          <a:p>
            <a:endParaRPr lang="en-US" altLang="ko-KR" sz="1000" dirty="0"/>
          </a:p>
          <a:p>
            <a:r>
              <a:rPr lang="en-US" altLang="ko-KR" sz="1000" dirty="0"/>
              <a:t>3. </a:t>
            </a:r>
            <a:r>
              <a:rPr lang="ko-KR" altLang="en-US" sz="1000" dirty="0"/>
              <a:t>스타벅스 아메리카노</a:t>
            </a:r>
            <a:endParaRPr lang="en-US" altLang="ko-KR" sz="1000" dirty="0"/>
          </a:p>
          <a:p>
            <a:r>
              <a:rPr lang="ko-KR" altLang="en-US" sz="1000" dirty="0"/>
              <a:t>https://biz.giftishow.com/ggoods/detail?goodsNo=49010&amp;categorySeq=1&amp;goodsCode=G00002401495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70A00B2-2955-6B37-48B2-91E590FF2AD9}"/>
              </a:ext>
            </a:extLst>
          </p:cNvPr>
          <p:cNvGrpSpPr/>
          <p:nvPr/>
        </p:nvGrpSpPr>
        <p:grpSpPr>
          <a:xfrm>
            <a:off x="4168788" y="4709023"/>
            <a:ext cx="799743" cy="799743"/>
            <a:chOff x="5827369" y="2502623"/>
            <a:chExt cx="879717" cy="87971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87058B-F899-E430-96C0-3CDD020577C7}"/>
                </a:ext>
              </a:extLst>
            </p:cNvPr>
            <p:cNvSpPr/>
            <p:nvPr/>
          </p:nvSpPr>
          <p:spPr>
            <a:xfrm>
              <a:off x="5827369" y="2502623"/>
              <a:ext cx="879717" cy="879717"/>
            </a:xfrm>
            <a:prstGeom prst="ellipse">
              <a:avLst/>
            </a:prstGeom>
            <a:solidFill>
              <a:srgbClr val="950E14"/>
            </a:solidFill>
            <a:ln>
              <a:solidFill>
                <a:srgbClr val="950E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E0A2F0A-CCE7-A2DF-8FF6-8B12AE0BA7A6}"/>
                </a:ext>
              </a:extLst>
            </p:cNvPr>
            <p:cNvSpPr txBox="1"/>
            <p:nvPr/>
          </p:nvSpPr>
          <p:spPr>
            <a:xfrm>
              <a:off x="5939077" y="2619315"/>
              <a:ext cx="656302" cy="64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r>
                <a:rPr lang="ko-KR" altLang="en-US" b="1" dirty="0">
                  <a:solidFill>
                    <a:schemeClr val="bg1"/>
                  </a:solidFill>
                </a:rPr>
                <a:t>등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(3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명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A749F8-F834-A38B-7CF6-F78F54B3D068}"/>
              </a:ext>
            </a:extLst>
          </p:cNvPr>
          <p:cNvGrpSpPr/>
          <p:nvPr/>
        </p:nvGrpSpPr>
        <p:grpSpPr>
          <a:xfrm>
            <a:off x="6262580" y="4647870"/>
            <a:ext cx="799743" cy="799743"/>
            <a:chOff x="5827369" y="2502623"/>
            <a:chExt cx="879717" cy="87971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71EAD04-80CF-AA31-71F6-1CBF48FD7847}"/>
                </a:ext>
              </a:extLst>
            </p:cNvPr>
            <p:cNvSpPr/>
            <p:nvPr/>
          </p:nvSpPr>
          <p:spPr>
            <a:xfrm>
              <a:off x="5827369" y="2502623"/>
              <a:ext cx="879717" cy="879717"/>
            </a:xfrm>
            <a:prstGeom prst="ellipse">
              <a:avLst/>
            </a:prstGeom>
            <a:solidFill>
              <a:srgbClr val="950E14"/>
            </a:solidFill>
            <a:ln>
              <a:solidFill>
                <a:srgbClr val="950E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09A967-423E-0516-B0E9-91A4A4511920}"/>
                </a:ext>
              </a:extLst>
            </p:cNvPr>
            <p:cNvSpPr txBox="1"/>
            <p:nvPr/>
          </p:nvSpPr>
          <p:spPr>
            <a:xfrm>
              <a:off x="5881768" y="2619315"/>
              <a:ext cx="770917" cy="64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r>
                <a:rPr lang="ko-KR" altLang="en-US" b="1" dirty="0">
                  <a:solidFill>
                    <a:schemeClr val="bg1"/>
                  </a:solidFill>
                </a:rPr>
                <a:t>등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(10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명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)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6C2EB56-B180-6336-05AA-50419D3E692F}"/>
              </a:ext>
            </a:extLst>
          </p:cNvPr>
          <p:cNvSpPr txBox="1"/>
          <p:nvPr/>
        </p:nvSpPr>
        <p:spPr>
          <a:xfrm>
            <a:off x="3188033" y="220861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이벤트 기간</a:t>
            </a:r>
            <a:r>
              <a:rPr lang="en-US" altLang="ko-KR" b="1" dirty="0"/>
              <a:t>: ~2024.02.16(</a:t>
            </a:r>
            <a:r>
              <a:rPr lang="ko-KR" altLang="en-US" b="1" dirty="0"/>
              <a:t>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7FC4D8E-DB36-F522-9FFE-06CD1B95640B}"/>
              </a:ext>
            </a:extLst>
          </p:cNvPr>
          <p:cNvCxnSpPr>
            <a:cxnSpLocks/>
          </p:cNvCxnSpPr>
          <p:nvPr/>
        </p:nvCxnSpPr>
        <p:spPr>
          <a:xfrm>
            <a:off x="2929236" y="2142728"/>
            <a:ext cx="3720716" cy="0"/>
          </a:xfrm>
          <a:prstGeom prst="line">
            <a:avLst/>
          </a:prstGeom>
          <a:ln>
            <a:solidFill>
              <a:srgbClr val="950E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DC7C62-2BCF-3CB8-1B56-7F1821880D3F}"/>
              </a:ext>
            </a:extLst>
          </p:cNvPr>
          <p:cNvSpPr txBox="1"/>
          <p:nvPr/>
        </p:nvSpPr>
        <p:spPr>
          <a:xfrm>
            <a:off x="1095270" y="18087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19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166A6EF-FBCE-4C37-4AAA-361BA9509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74" b="-1"/>
          <a:stretch/>
        </p:blipFill>
        <p:spPr>
          <a:xfrm>
            <a:off x="628377" y="428626"/>
            <a:ext cx="8076716" cy="5966704"/>
          </a:xfrm>
          <a:prstGeom prst="rect">
            <a:avLst/>
          </a:prstGeom>
        </p:spPr>
      </p:pic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0796"/>
              </p:ext>
            </p:extLst>
          </p:nvPr>
        </p:nvGraphicFramePr>
        <p:xfrm>
          <a:off x="9430473" y="1"/>
          <a:ext cx="2761527" cy="42153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en-US" altLang="ko-KR" sz="800" dirty="0">
                          <a:latin typeface="+mn-ea"/>
                        </a:rPr>
                        <a:t>**</a:t>
                      </a:r>
                      <a:r>
                        <a:rPr lang="ko-KR" altLang="en-US" sz="800" dirty="0" err="1">
                          <a:latin typeface="+mn-ea"/>
                        </a:rPr>
                        <a:t>기대평</a:t>
                      </a:r>
                      <a:r>
                        <a:rPr lang="ko-KR" altLang="en-US" sz="800" dirty="0">
                          <a:latin typeface="+mn-ea"/>
                        </a:rPr>
                        <a:t> 작성 가능 기간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br>
                        <a:rPr lang="en-US" altLang="ko-KR" sz="800" dirty="0">
                          <a:latin typeface="+mn-ea"/>
                        </a:rPr>
                      </a:br>
                      <a:r>
                        <a:rPr lang="ko-KR" altLang="en-US" sz="800" dirty="0">
                          <a:latin typeface="+mn-ea"/>
                        </a:rPr>
                        <a:t>기획전 오픈일 </a:t>
                      </a:r>
                      <a:r>
                        <a:rPr lang="en-US" altLang="ko-KR" sz="800" dirty="0">
                          <a:latin typeface="+mn-ea"/>
                        </a:rPr>
                        <a:t>~ 2/16(</a:t>
                      </a:r>
                      <a:r>
                        <a:rPr lang="ko-KR" altLang="en-US" sz="800" dirty="0">
                          <a:latin typeface="+mn-ea"/>
                        </a:rPr>
                        <a:t>금</a:t>
                      </a:r>
                      <a:r>
                        <a:rPr lang="en-US" altLang="ko-KR" sz="800" dirty="0">
                          <a:latin typeface="+mn-ea"/>
                        </a:rPr>
                        <a:t>) 24</a:t>
                      </a:r>
                      <a:r>
                        <a:rPr lang="ko-KR" altLang="en-US" sz="800" dirty="0">
                          <a:latin typeface="+mn-ea"/>
                        </a:rPr>
                        <a:t>시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</a:rPr>
                        <a:t>기존 </a:t>
                      </a:r>
                      <a:r>
                        <a:rPr lang="ko-KR" altLang="en-US" sz="800" dirty="0" err="1">
                          <a:latin typeface="+mn-ea"/>
                        </a:rPr>
                        <a:t>한줄평</a:t>
                      </a:r>
                      <a:r>
                        <a:rPr lang="ko-KR" altLang="en-US" sz="800" dirty="0">
                          <a:latin typeface="+mn-ea"/>
                        </a:rPr>
                        <a:t> 이벤트 참고하여 동일한 형식으로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개발 부탁드립니다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https://www.miraeij.com//police/promotion/pass1Event/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</a:rPr>
                        <a:t>텍스트 </a:t>
                      </a:r>
                      <a:r>
                        <a:rPr lang="ko-KR" altLang="en-US" sz="800" dirty="0" err="1">
                          <a:latin typeface="+mn-ea"/>
                        </a:rPr>
                        <a:t>입력창</a:t>
                      </a:r>
                      <a:br>
                        <a:rPr lang="en-US" altLang="ko-KR" sz="800" dirty="0">
                          <a:latin typeface="+mn-ea"/>
                        </a:rPr>
                      </a:br>
                      <a:r>
                        <a:rPr lang="en-US" altLang="ko-KR" sz="800" dirty="0">
                          <a:latin typeface="+mn-ea"/>
                        </a:rPr>
                        <a:t>1) </a:t>
                      </a:r>
                      <a:r>
                        <a:rPr lang="ko-KR" altLang="en-US" sz="800" dirty="0">
                          <a:latin typeface="+mn-ea"/>
                        </a:rPr>
                        <a:t>텍스트 입력 전 선택 시 문구</a:t>
                      </a:r>
                      <a:r>
                        <a:rPr lang="en-US" altLang="ko-KR" sz="800" dirty="0">
                          <a:latin typeface="+mn-ea"/>
                        </a:rPr>
                        <a:t>:</a:t>
                      </a:r>
                      <a:br>
                        <a:rPr lang="en-US" altLang="ko-KR" sz="800" dirty="0">
                          <a:latin typeface="+mn-ea"/>
                        </a:rPr>
                      </a:br>
                      <a:r>
                        <a:rPr lang="ko-KR" altLang="en-US" sz="800" dirty="0">
                          <a:latin typeface="+mn-ea"/>
                        </a:rPr>
                        <a:t>경찰학에 이어 실무종합까지 너무 기대됩니다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  <a:r>
                        <a:rPr lang="ko-KR" altLang="en-US" sz="800" dirty="0">
                          <a:latin typeface="+mn-ea"/>
                        </a:rPr>
                        <a:t>교수님 늘 감사합니다</a:t>
                      </a:r>
                      <a:r>
                        <a:rPr lang="en-US" altLang="ko-KR" sz="800" dirty="0">
                          <a:latin typeface="+mn-ea"/>
                        </a:rPr>
                        <a:t>!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2) </a:t>
                      </a:r>
                      <a:r>
                        <a:rPr lang="ko-KR" altLang="en-US" sz="800" dirty="0">
                          <a:latin typeface="+mn-ea"/>
                        </a:rPr>
                        <a:t>글자제한</a:t>
                      </a:r>
                      <a:r>
                        <a:rPr lang="en-US" altLang="ko-KR" sz="800" dirty="0">
                          <a:latin typeface="+mn-ea"/>
                        </a:rPr>
                        <a:t>: 100</a:t>
                      </a:r>
                      <a:r>
                        <a:rPr lang="ko-KR" altLang="en-US" sz="800" dirty="0">
                          <a:latin typeface="+mn-ea"/>
                        </a:rPr>
                        <a:t>자</a:t>
                      </a:r>
                      <a:br>
                        <a:rPr lang="ko-KR" altLang="en-US" sz="800" dirty="0">
                          <a:latin typeface="+mn-ea"/>
                        </a:rPr>
                      </a:br>
                      <a:r>
                        <a:rPr lang="en-US" altLang="ko-KR" sz="800" dirty="0">
                          <a:latin typeface="+mn-ea"/>
                        </a:rPr>
                        <a:t>3) </a:t>
                      </a:r>
                      <a:r>
                        <a:rPr lang="ko-KR" altLang="en-US" sz="800" dirty="0">
                          <a:latin typeface="+mn-ea"/>
                        </a:rPr>
                        <a:t>로그인 시 참여 가능</a:t>
                      </a:r>
                      <a:r>
                        <a:rPr lang="en-US" altLang="ko-KR" sz="800" dirty="0">
                          <a:latin typeface="+mn-ea"/>
                        </a:rPr>
                        <a:t>, ID</a:t>
                      </a:r>
                      <a:r>
                        <a:rPr lang="ko-KR" altLang="en-US" sz="800" dirty="0">
                          <a:latin typeface="+mn-ea"/>
                        </a:rPr>
                        <a:t>당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회 참여 가능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</a:rPr>
                        <a:t>한 페이지에 </a:t>
                      </a:r>
                      <a:r>
                        <a:rPr lang="en-US" altLang="ko-KR" sz="800" dirty="0">
                          <a:latin typeface="+mn-ea"/>
                        </a:rPr>
                        <a:t>10</a:t>
                      </a:r>
                      <a:r>
                        <a:rPr lang="ko-KR" altLang="en-US" sz="800" dirty="0">
                          <a:latin typeface="+mn-ea"/>
                        </a:rPr>
                        <a:t>개씩 노출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4. </a:t>
                      </a:r>
                      <a:r>
                        <a:rPr lang="ko-KR" altLang="en-US" sz="800" dirty="0">
                          <a:latin typeface="+mn-ea"/>
                        </a:rPr>
                        <a:t>이벤트페이지관리 </a:t>
                      </a:r>
                      <a:r>
                        <a:rPr lang="en-US" altLang="ko-KR" sz="800" dirty="0">
                          <a:latin typeface="+mn-ea"/>
                        </a:rPr>
                        <a:t>– </a:t>
                      </a:r>
                      <a:r>
                        <a:rPr lang="ko-KR" altLang="en-US" sz="800" dirty="0">
                          <a:latin typeface="+mn-ea"/>
                        </a:rPr>
                        <a:t>신청목록 추가</a:t>
                      </a:r>
                      <a:br>
                        <a:rPr lang="en-US" altLang="ko-KR" sz="800" dirty="0">
                          <a:latin typeface="+mn-ea"/>
                        </a:rPr>
                      </a:br>
                      <a:r>
                        <a:rPr lang="en-US" altLang="ko-KR" sz="800" dirty="0">
                          <a:latin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</a:rPr>
                        <a:t>승진</a:t>
                      </a:r>
                      <a:r>
                        <a:rPr lang="en-US" altLang="ko-KR" sz="800" dirty="0">
                          <a:latin typeface="+mn-ea"/>
                        </a:rPr>
                        <a:t>) 2025 </a:t>
                      </a:r>
                      <a:r>
                        <a:rPr lang="ko-KR" altLang="en-US" sz="800" dirty="0">
                          <a:latin typeface="+mn-ea"/>
                        </a:rPr>
                        <a:t>장정훈 실무종합 </a:t>
                      </a:r>
                      <a:r>
                        <a:rPr lang="ko-KR" altLang="en-US" sz="800" dirty="0" err="1">
                          <a:latin typeface="+mn-ea"/>
                        </a:rPr>
                        <a:t>기대평</a:t>
                      </a:r>
                      <a:r>
                        <a:rPr lang="ko-KR" altLang="en-US" sz="800" dirty="0">
                          <a:latin typeface="+mn-ea"/>
                        </a:rPr>
                        <a:t> 이벤트</a:t>
                      </a:r>
                      <a:r>
                        <a:rPr lang="en-US" altLang="ko-KR" sz="800" dirty="0">
                          <a:latin typeface="+mn-ea"/>
                        </a:rPr>
                        <a:t>(24/02/02)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D9F772-A007-5448-4717-8EE55873D9FB}"/>
              </a:ext>
            </a:extLst>
          </p:cNvPr>
          <p:cNvSpPr/>
          <p:nvPr/>
        </p:nvSpPr>
        <p:spPr>
          <a:xfrm>
            <a:off x="1485900" y="824702"/>
            <a:ext cx="6715125" cy="476250"/>
          </a:xfrm>
          <a:prstGeom prst="rect">
            <a:avLst/>
          </a:prstGeom>
          <a:noFill/>
          <a:ln>
            <a:solidFill>
              <a:srgbClr val="950E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8A4187-8BBA-6EF6-C778-CAD7EEDB47B9}"/>
              </a:ext>
            </a:extLst>
          </p:cNvPr>
          <p:cNvSpPr/>
          <p:nvPr/>
        </p:nvSpPr>
        <p:spPr>
          <a:xfrm>
            <a:off x="7000875" y="834227"/>
            <a:ext cx="1200150" cy="4667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391645-3DC0-BA82-1A10-9E0186AB9A7F}"/>
              </a:ext>
            </a:extLst>
          </p:cNvPr>
          <p:cNvSpPr txBox="1"/>
          <p:nvPr/>
        </p:nvSpPr>
        <p:spPr>
          <a:xfrm>
            <a:off x="6978937" y="92631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bg1"/>
                </a:solidFill>
              </a:rPr>
              <a:t>기대평</a:t>
            </a:r>
            <a:r>
              <a:rPr lang="ko-KR" altLang="en-US" sz="1400" b="1" spc="-150" dirty="0">
                <a:solidFill>
                  <a:schemeClr val="bg1"/>
                </a:solidFill>
              </a:rPr>
              <a:t> 남기기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A8F1A-167D-DF00-611F-90ECF5BD834D}"/>
              </a:ext>
            </a:extLst>
          </p:cNvPr>
          <p:cNvSpPr txBox="1"/>
          <p:nvPr/>
        </p:nvSpPr>
        <p:spPr>
          <a:xfrm>
            <a:off x="1526764" y="935248"/>
            <a:ext cx="455284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경찰학에 이어 실무종합까지 너무 기대됩니다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교수님 늘 감사합니다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92ACC8-4F31-88BC-91F4-B57BC95628FD}"/>
              </a:ext>
            </a:extLst>
          </p:cNvPr>
          <p:cNvSpPr/>
          <p:nvPr/>
        </p:nvSpPr>
        <p:spPr>
          <a:xfrm>
            <a:off x="1762125" y="1809750"/>
            <a:ext cx="1724025" cy="332978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6A4B52-F838-840C-0965-D22A6B817571}"/>
              </a:ext>
            </a:extLst>
          </p:cNvPr>
          <p:cNvSpPr txBox="1"/>
          <p:nvPr/>
        </p:nvSpPr>
        <p:spPr>
          <a:xfrm>
            <a:off x="1762125" y="179157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bg1"/>
                </a:solidFill>
              </a:rPr>
              <a:t>기대평</a:t>
            </a:r>
            <a:r>
              <a:rPr lang="ko-KR" altLang="en-US" spc="-150" dirty="0">
                <a:solidFill>
                  <a:schemeClr val="bg1"/>
                </a:solidFill>
              </a:rPr>
              <a:t> 모아보기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0A016-AD8B-7828-6E21-D78CAAA27BB7}"/>
              </a:ext>
            </a:extLst>
          </p:cNvPr>
          <p:cNvSpPr txBox="1"/>
          <p:nvPr/>
        </p:nvSpPr>
        <p:spPr>
          <a:xfrm>
            <a:off x="1109988" y="640036"/>
            <a:ext cx="38443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F75E9-1203-F5C6-9EC8-08756E87520D}"/>
              </a:ext>
            </a:extLst>
          </p:cNvPr>
          <p:cNvSpPr txBox="1"/>
          <p:nvPr/>
        </p:nvSpPr>
        <p:spPr>
          <a:xfrm>
            <a:off x="6502273" y="1080198"/>
            <a:ext cx="4876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0/100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7B442-9C5F-3381-F35B-A60A479FE12B}"/>
              </a:ext>
            </a:extLst>
          </p:cNvPr>
          <p:cNvSpPr txBox="1"/>
          <p:nvPr/>
        </p:nvSpPr>
        <p:spPr>
          <a:xfrm>
            <a:off x="1095270" y="18087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section7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561CF-26AE-E80A-BD4F-554B362D0DB9}"/>
              </a:ext>
            </a:extLst>
          </p:cNvPr>
          <p:cNvSpPr txBox="1"/>
          <p:nvPr/>
        </p:nvSpPr>
        <p:spPr>
          <a:xfrm>
            <a:off x="341904" y="173835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section8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2BFEA-64B6-4BBD-2EE6-A15DCF66A62D}"/>
              </a:ext>
            </a:extLst>
          </p:cNvPr>
          <p:cNvSpPr txBox="1"/>
          <p:nvPr/>
        </p:nvSpPr>
        <p:spPr>
          <a:xfrm>
            <a:off x="65219" y="293463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531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1113</Words>
  <Application>Microsoft Office PowerPoint</Application>
  <PresentationFormat>와이드스크린</PresentationFormat>
  <Paragraphs>265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AppleSDGothicNeo-Regular</vt:lpstr>
      <vt:lpstr>HY견고딕</vt:lpstr>
      <vt:lpstr>Modern H Medium</vt:lpstr>
      <vt:lpstr>Noto Sans KR</vt:lpstr>
      <vt:lpstr>맑은 고딕</vt:lpstr>
      <vt:lpstr>Arial</vt:lpstr>
      <vt:lpstr>Cambria</vt:lpstr>
      <vt:lpstr>Mongolian Baiti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533</cp:revision>
  <dcterms:created xsi:type="dcterms:W3CDTF">2023-11-28T02:11:22Z</dcterms:created>
  <dcterms:modified xsi:type="dcterms:W3CDTF">2024-01-30T08:28:01Z</dcterms:modified>
</cp:coreProperties>
</file>